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rawings/drawing2.xml" ContentType="application/vnd.openxmlformats-officedocument.drawingml.chartshapes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11.xml" ContentType="application/vnd.openxmlformats-officedocument.drawingml.chartshap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notesSlides/notesSlide6.xml" ContentType="application/vnd.openxmlformats-officedocument.presentationml.notesSlide+xml"/>
  <Override PartName="/ppt/drawings/drawing12.xml" ContentType="application/vnd.openxmlformats-officedocument.drawingml.chartshape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theme/themeOverride9.xml" ContentType="application/vnd.openxmlformats-officedocument.themeOverride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rawings/drawing9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1"/>
  </p:notesMasterIdLst>
  <p:sldIdLst>
    <p:sldId id="264" r:id="rId3"/>
    <p:sldId id="489" r:id="rId4"/>
    <p:sldId id="449" r:id="rId5"/>
    <p:sldId id="541" r:id="rId6"/>
    <p:sldId id="542" r:id="rId7"/>
    <p:sldId id="543" r:id="rId8"/>
    <p:sldId id="490" r:id="rId9"/>
    <p:sldId id="491" r:id="rId10"/>
    <p:sldId id="492" r:id="rId11"/>
    <p:sldId id="450" r:id="rId12"/>
    <p:sldId id="493" r:id="rId13"/>
    <p:sldId id="494" r:id="rId14"/>
    <p:sldId id="495" r:id="rId15"/>
    <p:sldId id="496" r:id="rId16"/>
    <p:sldId id="497" r:id="rId17"/>
    <p:sldId id="498" r:id="rId18"/>
    <p:sldId id="452" r:id="rId19"/>
    <p:sldId id="475" r:id="rId20"/>
    <p:sldId id="476" r:id="rId21"/>
    <p:sldId id="499" r:id="rId22"/>
    <p:sldId id="500" r:id="rId23"/>
    <p:sldId id="501" r:id="rId24"/>
    <p:sldId id="502" r:id="rId25"/>
    <p:sldId id="503" r:id="rId26"/>
    <p:sldId id="504" r:id="rId27"/>
    <p:sldId id="505" r:id="rId28"/>
    <p:sldId id="506" r:id="rId29"/>
    <p:sldId id="507" r:id="rId30"/>
    <p:sldId id="508" r:id="rId31"/>
    <p:sldId id="514" r:id="rId32"/>
    <p:sldId id="531" r:id="rId33"/>
    <p:sldId id="532" r:id="rId34"/>
    <p:sldId id="533" r:id="rId35"/>
    <p:sldId id="515" r:id="rId36"/>
    <p:sldId id="516" r:id="rId37"/>
    <p:sldId id="517" r:id="rId38"/>
    <p:sldId id="518" r:id="rId39"/>
    <p:sldId id="519" r:id="rId40"/>
    <p:sldId id="521" r:id="rId41"/>
    <p:sldId id="540" r:id="rId42"/>
    <p:sldId id="539" r:id="rId43"/>
    <p:sldId id="520" r:id="rId44"/>
    <p:sldId id="535" r:id="rId45"/>
    <p:sldId id="534" r:id="rId46"/>
    <p:sldId id="529" r:id="rId47"/>
    <p:sldId id="530" r:id="rId48"/>
    <p:sldId id="528" r:id="rId49"/>
    <p:sldId id="527" r:id="rId5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620"/>
    <a:srgbClr val="F8A2EC"/>
    <a:srgbClr val="FF9999"/>
    <a:srgbClr val="EF9BC5"/>
    <a:srgbClr val="FBD1F5"/>
    <a:srgbClr val="4B6981"/>
    <a:srgbClr val="3A5372"/>
    <a:srgbClr val="004A8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ajcalder\Desktop\UEP\Informaci&#243;n%20Cancer\ESTADISTICAS%20NACIONALES\EXCEL\Incidencia\cancer%20incidencia%2091-08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C:\Users\ajcalder\Desktop\UEP\Subproyectos%20y%20equipos%20de%20trabajo\informaci&#243;n%20cancer%20de%20mama\ca%20mama%20en%20algunos%20pa&#237;ses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C:\Users\ajcalder\Desktop\UEP\Informaci&#243;n%20Cancer\ESTADISTICAS%20NACIONALES\EXCEL\Incidencia\mama%20acumulativo%201998-2008%20incidencia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bsaenz\AppData\Local\Microsoft\Windows\Temporary%20Internet%20Files\OLK32A5\grafico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oleObject" Target="file:///C:\Users\ajcalder\Desktop\UEP\Informaci&#243;n%20Cancer\ESTADISTICAS%20NACIONALES\EXCEL\otros\comparacion%202000%202011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4133400002700874"/>
          <c:y val="0.22112120344892774"/>
          <c:w val="0.73537174203368405"/>
          <c:h val="0.6278262447751477"/>
        </c:manualLayout>
      </c:layout>
      <c:lineChart>
        <c:grouping val="standard"/>
        <c:ser>
          <c:idx val="0"/>
          <c:order val="0"/>
          <c:tx>
            <c:strRef>
              <c:f>Hoja1!$B$1</c:f>
              <c:strCache>
                <c:ptCount val="1"/>
                <c:pt idx="0">
                  <c:v>Hombres</c:v>
                </c:pt>
              </c:strCache>
            </c:strRef>
          </c:tx>
          <c:marker>
            <c:symbol val="none"/>
          </c:marker>
          <c:cat>
            <c:numRef>
              <c:f>Hoja1!$A$2:$A$22</c:f>
              <c:numCache>
                <c:formatCode>General</c:formatCode>
                <c:ptCount val="21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</c:numCache>
            </c:numRef>
          </c:cat>
          <c:val>
            <c:numRef>
              <c:f>Hoja1!$B$2:$B$22</c:f>
              <c:numCache>
                <c:formatCode>0.00</c:formatCode>
                <c:ptCount val="21"/>
                <c:pt idx="0">
                  <c:v>125.91096106984581</c:v>
                </c:pt>
                <c:pt idx="1">
                  <c:v>123.5978178762124</c:v>
                </c:pt>
                <c:pt idx="2">
                  <c:v>124.75761548768126</c:v>
                </c:pt>
                <c:pt idx="3">
                  <c:v>132.81998003626055</c:v>
                </c:pt>
                <c:pt idx="4">
                  <c:v>145.43783579445807</c:v>
                </c:pt>
                <c:pt idx="5">
                  <c:v>151.31093902047959</c:v>
                </c:pt>
                <c:pt idx="6">
                  <c:v>150.82502416585478</c:v>
                </c:pt>
                <c:pt idx="7">
                  <c:v>161.3678878427628</c:v>
                </c:pt>
                <c:pt idx="8">
                  <c:v>171.87067090505062</c:v>
                </c:pt>
                <c:pt idx="9">
                  <c:v>163.18532954871617</c:v>
                </c:pt>
                <c:pt idx="10">
                  <c:v>181.66022805557247</c:v>
                </c:pt>
                <c:pt idx="11">
                  <c:v>180.37861621415695</c:v>
                </c:pt>
                <c:pt idx="12">
                  <c:v>195.68372445484829</c:v>
                </c:pt>
                <c:pt idx="13">
                  <c:v>182.36352504474669</c:v>
                </c:pt>
                <c:pt idx="14">
                  <c:v>186.06739538443844</c:v>
                </c:pt>
                <c:pt idx="15" formatCode="General">
                  <c:v>185.65</c:v>
                </c:pt>
                <c:pt idx="16" formatCode="General">
                  <c:v>199.5</c:v>
                </c:pt>
                <c:pt idx="17" formatCode="General">
                  <c:v>205.35000000000025</c:v>
                </c:pt>
                <c:pt idx="18" formatCode="General">
                  <c:v>208.18</c:v>
                </c:pt>
                <c:pt idx="19" formatCode="General">
                  <c:v>211.6</c:v>
                </c:pt>
                <c:pt idx="20" formatCode="General">
                  <c:v>187.69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Mujeres</c:v>
                </c:pt>
              </c:strCache>
            </c:strRef>
          </c:tx>
          <c:marker>
            <c:symbol val="none"/>
          </c:marker>
          <c:cat>
            <c:numRef>
              <c:f>Hoja1!$A$2:$A$22</c:f>
              <c:numCache>
                <c:formatCode>General</c:formatCode>
                <c:ptCount val="21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</c:numCache>
            </c:numRef>
          </c:cat>
          <c:val>
            <c:numRef>
              <c:f>Hoja1!$C$2:$C$22</c:f>
              <c:numCache>
                <c:formatCode>0.00</c:formatCode>
                <c:ptCount val="21"/>
                <c:pt idx="0">
                  <c:v>155.44541688724306</c:v>
                </c:pt>
                <c:pt idx="1">
                  <c:v>141.57388663967612</c:v>
                </c:pt>
                <c:pt idx="2">
                  <c:v>156.22210869070113</c:v>
                </c:pt>
                <c:pt idx="3">
                  <c:v>158.55294411876281</c:v>
                </c:pt>
                <c:pt idx="4">
                  <c:v>171.30875345805526</c:v>
                </c:pt>
                <c:pt idx="5">
                  <c:v>182.8903599813421</c:v>
                </c:pt>
                <c:pt idx="6">
                  <c:v>185.32715945165771</c:v>
                </c:pt>
                <c:pt idx="7">
                  <c:v>199.91795743190548</c:v>
                </c:pt>
                <c:pt idx="8">
                  <c:v>201.71646602475332</c:v>
                </c:pt>
                <c:pt idx="9">
                  <c:v>208.40900318615329</c:v>
                </c:pt>
                <c:pt idx="10">
                  <c:v>213.76153307416655</c:v>
                </c:pt>
                <c:pt idx="11">
                  <c:v>211.08566614024193</c:v>
                </c:pt>
                <c:pt idx="12">
                  <c:v>228.5533486848602</c:v>
                </c:pt>
                <c:pt idx="13">
                  <c:v>212.75401804200521</c:v>
                </c:pt>
                <c:pt idx="14">
                  <c:v>225.23767411010365</c:v>
                </c:pt>
                <c:pt idx="15" formatCode="General">
                  <c:v>218.31</c:v>
                </c:pt>
                <c:pt idx="16" formatCode="General">
                  <c:v>223.63</c:v>
                </c:pt>
                <c:pt idx="17" formatCode="General">
                  <c:v>228.67</c:v>
                </c:pt>
                <c:pt idx="18" formatCode="General">
                  <c:v>238.17</c:v>
                </c:pt>
                <c:pt idx="19" formatCode="General">
                  <c:v>254.08</c:v>
                </c:pt>
                <c:pt idx="20" formatCode="General">
                  <c:v>222.79</c:v>
                </c:pt>
              </c:numCache>
            </c:numRef>
          </c:val>
        </c:ser>
        <c:marker val="1"/>
        <c:axId val="80021760"/>
        <c:axId val="80351232"/>
      </c:lineChart>
      <c:catAx>
        <c:axId val="80021760"/>
        <c:scaling>
          <c:orientation val="minMax"/>
        </c:scaling>
        <c:axPos val="b"/>
        <c:numFmt formatCode="General" sourceLinked="1"/>
        <c:tickLblPos val="nextTo"/>
        <c:txPr>
          <a:bodyPr rot="-5400000" vert="horz" anchor="t" anchorCtr="0"/>
          <a:lstStyle/>
          <a:p>
            <a:pPr>
              <a:defRPr/>
            </a:pPr>
            <a:endParaRPr lang="es-CR"/>
          </a:p>
        </c:txPr>
        <c:crossAx val="80351232"/>
        <c:crosses val="autoZero"/>
        <c:auto val="1"/>
        <c:lblAlgn val="ctr"/>
        <c:lblOffset val="100"/>
      </c:catAx>
      <c:valAx>
        <c:axId val="80351232"/>
        <c:scaling>
          <c:orientation val="minMax"/>
          <c:min val="100"/>
        </c:scaling>
        <c:axPos val="l"/>
        <c:majorGridlines/>
        <c:numFmt formatCode="0.00" sourceLinked="1"/>
        <c:tickLblPos val="nextTo"/>
        <c:crossAx val="8002176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lang="es-ES" sz="1600">
                <a:latin typeface="Arial" pitchFamily="34" charset="0"/>
                <a:cs typeface="Arial" pitchFamily="34" charset="0"/>
              </a:defRPr>
            </a:pPr>
            <a:r>
              <a:rPr lang="es-ES_tradnl" sz="1600" b="1" i="0" baseline="0">
                <a:latin typeface="Arial" pitchFamily="34" charset="0"/>
                <a:cs typeface="Arial" pitchFamily="34" charset="0"/>
              </a:rPr>
              <a:t>Mortalidad por tumores malignos más frecuentes en hombres  </a:t>
            </a:r>
          </a:p>
          <a:p>
            <a:pPr algn="ctr">
              <a:defRPr lang="es-ES" sz="1600">
                <a:latin typeface="Arial" pitchFamily="34" charset="0"/>
                <a:cs typeface="Arial" pitchFamily="34" charset="0"/>
              </a:defRPr>
            </a:pPr>
            <a:r>
              <a:rPr lang="es-ES_tradnl" sz="1600" b="1" i="0" baseline="0">
                <a:latin typeface="Arial" pitchFamily="34" charset="0"/>
                <a:cs typeface="Arial" pitchFamily="34" charset="0"/>
              </a:rPr>
              <a:t>según año Costa Rica 2000-2014</a:t>
            </a:r>
            <a:br>
              <a:rPr lang="es-ES_tradnl" sz="1600" b="1" i="0" baseline="0">
                <a:latin typeface="Arial" pitchFamily="34" charset="0"/>
                <a:cs typeface="Arial" pitchFamily="34" charset="0"/>
              </a:rPr>
            </a:br>
            <a:r>
              <a:rPr lang="es-ES_tradnl" sz="1200" b="1" i="0" baseline="0">
                <a:latin typeface="Arial" pitchFamily="34" charset="0"/>
                <a:cs typeface="Arial" pitchFamily="34" charset="0"/>
              </a:rPr>
              <a:t>(tasas ajustadas por 100 000 varones)</a:t>
            </a:r>
            <a:endParaRPr lang="es-ES" sz="1600" b="1" i="0" baseline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7315515380302504"/>
          <c:y val="1.2641620994248561E-2"/>
        </c:manualLayout>
      </c:layout>
    </c:title>
    <c:plotArea>
      <c:layout>
        <c:manualLayout>
          <c:layoutTarget val="inner"/>
          <c:xMode val="edge"/>
          <c:yMode val="edge"/>
          <c:x val="0.13653111706687099"/>
          <c:y val="0.17136611320680503"/>
          <c:w val="0.84328298475019847"/>
          <c:h val="0.54786771449034655"/>
        </c:manualLayout>
      </c:layout>
      <c:lineChart>
        <c:grouping val="standard"/>
        <c:ser>
          <c:idx val="0"/>
          <c:order val="0"/>
          <c:tx>
            <c:strRef>
              <c:f>HOMBRES!$A$3</c:f>
              <c:strCache>
                <c:ptCount val="1"/>
                <c:pt idx="0">
                  <c:v>estómago</c:v>
                </c:pt>
              </c:strCache>
            </c:strRef>
          </c:tx>
          <c:marker>
            <c:symbol val="none"/>
          </c:marker>
          <c:cat>
            <c:numRef>
              <c:f>HOMBRES!$B$2:$P$2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HOMBRES!$B$3:$P$3</c:f>
              <c:numCache>
                <c:formatCode>0.0</c:formatCode>
                <c:ptCount val="15"/>
                <c:pt idx="0" formatCode="General">
                  <c:v>24.09</c:v>
                </c:pt>
                <c:pt idx="1">
                  <c:v>24.93</c:v>
                </c:pt>
                <c:pt idx="2">
                  <c:v>21.58</c:v>
                </c:pt>
                <c:pt idx="3">
                  <c:v>23.67</c:v>
                </c:pt>
                <c:pt idx="4">
                  <c:v>22.439999999999987</c:v>
                </c:pt>
                <c:pt idx="5">
                  <c:v>20.059999999999999</c:v>
                </c:pt>
                <c:pt idx="6">
                  <c:v>18.55</c:v>
                </c:pt>
                <c:pt idx="7">
                  <c:v>18.309999999999999</c:v>
                </c:pt>
                <c:pt idx="8">
                  <c:v>17.25</c:v>
                </c:pt>
                <c:pt idx="9">
                  <c:v>16.62</c:v>
                </c:pt>
                <c:pt idx="10">
                  <c:v>15.8</c:v>
                </c:pt>
                <c:pt idx="11">
                  <c:v>16.059999999999999</c:v>
                </c:pt>
                <c:pt idx="12">
                  <c:v>17.2</c:v>
                </c:pt>
                <c:pt idx="13">
                  <c:v>15.7</c:v>
                </c:pt>
                <c:pt idx="14">
                  <c:v>15.5</c:v>
                </c:pt>
              </c:numCache>
            </c:numRef>
          </c:val>
        </c:ser>
        <c:ser>
          <c:idx val="1"/>
          <c:order val="1"/>
          <c:tx>
            <c:strRef>
              <c:f>HOMBRES!$A$4</c:f>
              <c:strCache>
                <c:ptCount val="1"/>
                <c:pt idx="0">
                  <c:v>pulmón</c:v>
                </c:pt>
              </c:strCache>
            </c:strRef>
          </c:tx>
          <c:marker>
            <c:symbol val="none"/>
          </c:marker>
          <c:cat>
            <c:numRef>
              <c:f>HOMBRES!$B$2:$P$2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HOMBRES!$B$4:$P$4</c:f>
              <c:numCache>
                <c:formatCode>0.0</c:formatCode>
                <c:ptCount val="15"/>
                <c:pt idx="0" formatCode="General">
                  <c:v>11.23</c:v>
                </c:pt>
                <c:pt idx="1">
                  <c:v>11.31</c:v>
                </c:pt>
                <c:pt idx="2">
                  <c:v>9.68</c:v>
                </c:pt>
                <c:pt idx="3">
                  <c:v>9.99</c:v>
                </c:pt>
                <c:pt idx="4">
                  <c:v>9.08</c:v>
                </c:pt>
                <c:pt idx="5">
                  <c:v>9.23</c:v>
                </c:pt>
                <c:pt idx="6">
                  <c:v>8.59</c:v>
                </c:pt>
                <c:pt idx="7">
                  <c:v>8.8000000000000007</c:v>
                </c:pt>
                <c:pt idx="8">
                  <c:v>7.9</c:v>
                </c:pt>
                <c:pt idx="9">
                  <c:v>8.15</c:v>
                </c:pt>
                <c:pt idx="10">
                  <c:v>8.2200000000000024</c:v>
                </c:pt>
                <c:pt idx="11">
                  <c:v>9.09</c:v>
                </c:pt>
                <c:pt idx="12">
                  <c:v>8.4</c:v>
                </c:pt>
                <c:pt idx="13">
                  <c:v>8</c:v>
                </c:pt>
                <c:pt idx="14">
                  <c:v>7.2</c:v>
                </c:pt>
              </c:numCache>
            </c:numRef>
          </c:val>
        </c:ser>
        <c:ser>
          <c:idx val="2"/>
          <c:order val="2"/>
          <c:tx>
            <c:strRef>
              <c:f>HOMBRES!$A$5</c:f>
              <c:strCache>
                <c:ptCount val="1"/>
                <c:pt idx="0">
                  <c:v>próstata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HOMBRES!$B$2:$P$2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HOMBRES!$B$5:$P$5</c:f>
              <c:numCache>
                <c:formatCode>0.0</c:formatCode>
                <c:ptCount val="15"/>
                <c:pt idx="0" formatCode="General">
                  <c:v>17.600000000000001</c:v>
                </c:pt>
                <c:pt idx="1">
                  <c:v>18.62</c:v>
                </c:pt>
                <c:pt idx="2">
                  <c:v>15.74</c:v>
                </c:pt>
                <c:pt idx="3">
                  <c:v>15.89</c:v>
                </c:pt>
                <c:pt idx="4">
                  <c:v>15.71</c:v>
                </c:pt>
                <c:pt idx="5">
                  <c:v>15.12</c:v>
                </c:pt>
                <c:pt idx="6">
                  <c:v>14.81</c:v>
                </c:pt>
                <c:pt idx="7">
                  <c:v>15.98</c:v>
                </c:pt>
                <c:pt idx="8">
                  <c:v>14.69</c:v>
                </c:pt>
                <c:pt idx="9">
                  <c:v>17.610000000000028</c:v>
                </c:pt>
                <c:pt idx="10">
                  <c:v>16.68</c:v>
                </c:pt>
                <c:pt idx="11">
                  <c:v>17.149999999999999</c:v>
                </c:pt>
                <c:pt idx="12">
                  <c:v>14.8</c:v>
                </c:pt>
                <c:pt idx="13">
                  <c:v>15.9</c:v>
                </c:pt>
                <c:pt idx="14">
                  <c:v>15</c:v>
                </c:pt>
              </c:numCache>
            </c:numRef>
          </c:val>
        </c:ser>
        <c:ser>
          <c:idx val="3"/>
          <c:order val="3"/>
          <c:tx>
            <c:strRef>
              <c:f>HOMBRES!$A$6</c:f>
              <c:strCache>
                <c:ptCount val="1"/>
                <c:pt idx="0">
                  <c:v>colon 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HOMBRES!$B$2:$P$2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HOMBRES!$B$6:$P$6</c:f>
              <c:numCache>
                <c:formatCode>0.0</c:formatCode>
                <c:ptCount val="15"/>
                <c:pt idx="0" formatCode="General">
                  <c:v>4.6399999999999997</c:v>
                </c:pt>
                <c:pt idx="1">
                  <c:v>5.84</c:v>
                </c:pt>
                <c:pt idx="2">
                  <c:v>5.04</c:v>
                </c:pt>
                <c:pt idx="3">
                  <c:v>6.6199999999999966</c:v>
                </c:pt>
                <c:pt idx="4">
                  <c:v>6.49</c:v>
                </c:pt>
                <c:pt idx="5">
                  <c:v>5.9300000000000024</c:v>
                </c:pt>
                <c:pt idx="6">
                  <c:v>6.44</c:v>
                </c:pt>
                <c:pt idx="7">
                  <c:v>5.55</c:v>
                </c:pt>
                <c:pt idx="8">
                  <c:v>6.46</c:v>
                </c:pt>
                <c:pt idx="9">
                  <c:v>5.71</c:v>
                </c:pt>
                <c:pt idx="10">
                  <c:v>5.24</c:v>
                </c:pt>
                <c:pt idx="11">
                  <c:v>5.45</c:v>
                </c:pt>
                <c:pt idx="12">
                  <c:v>5.4</c:v>
                </c:pt>
                <c:pt idx="13">
                  <c:v>6.6</c:v>
                </c:pt>
                <c:pt idx="14">
                  <c:v>7.4</c:v>
                </c:pt>
              </c:numCache>
            </c:numRef>
          </c:val>
        </c:ser>
        <c:ser>
          <c:idx val="4"/>
          <c:order val="4"/>
          <c:tx>
            <c:strRef>
              <c:f>HOMBRES!$A$7</c:f>
              <c:strCache>
                <c:ptCount val="1"/>
                <c:pt idx="0">
                  <c:v>hígado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HOMBRES!$B$2:$P$2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HOMBRES!$B$7:$P$7</c:f>
              <c:numCache>
                <c:formatCode>0.0</c:formatCode>
                <c:ptCount val="15"/>
                <c:pt idx="0" formatCode="General">
                  <c:v>5.4</c:v>
                </c:pt>
                <c:pt idx="1">
                  <c:v>6.59</c:v>
                </c:pt>
                <c:pt idx="2">
                  <c:v>6.8599999999999985</c:v>
                </c:pt>
                <c:pt idx="3">
                  <c:v>6.29</c:v>
                </c:pt>
                <c:pt idx="4">
                  <c:v>6.9</c:v>
                </c:pt>
                <c:pt idx="5">
                  <c:v>4.8</c:v>
                </c:pt>
                <c:pt idx="6">
                  <c:v>4.58</c:v>
                </c:pt>
                <c:pt idx="7">
                  <c:v>5.6</c:v>
                </c:pt>
                <c:pt idx="8">
                  <c:v>5.6599999999999975</c:v>
                </c:pt>
                <c:pt idx="9">
                  <c:v>4.83</c:v>
                </c:pt>
                <c:pt idx="10">
                  <c:v>6.07</c:v>
                </c:pt>
                <c:pt idx="11">
                  <c:v>6.99</c:v>
                </c:pt>
                <c:pt idx="12">
                  <c:v>5.6</c:v>
                </c:pt>
                <c:pt idx="13">
                  <c:v>7</c:v>
                </c:pt>
                <c:pt idx="14">
                  <c:v>5.89</c:v>
                </c:pt>
              </c:numCache>
            </c:numRef>
          </c:val>
        </c:ser>
        <c:marker val="1"/>
        <c:axId val="88092672"/>
        <c:axId val="88094208"/>
      </c:lineChart>
      <c:catAx>
        <c:axId val="8809267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8094208"/>
        <c:crosses val="autoZero"/>
        <c:auto val="1"/>
        <c:lblAlgn val="ctr"/>
        <c:lblOffset val="100"/>
      </c:catAx>
      <c:valAx>
        <c:axId val="88094208"/>
        <c:scaling>
          <c:orientation val="minMax"/>
          <c:max val="25"/>
        </c:scaling>
        <c:axPos val="l"/>
        <c:title>
          <c:tx>
            <c:rich>
              <a:bodyPr/>
              <a:lstStyle/>
              <a:p>
                <a:pPr>
                  <a:defRPr lang="es-ES">
                    <a:latin typeface="Arial" pitchFamily="34" charset="0"/>
                    <a:cs typeface="Arial" pitchFamily="34" charset="0"/>
                  </a:defRPr>
                </a:pPr>
                <a:r>
                  <a:rPr lang="es-ES">
                    <a:latin typeface="Arial" pitchFamily="34" charset="0"/>
                    <a:cs typeface="Arial" pitchFamily="34" charset="0"/>
                  </a:rPr>
                  <a:t>Tasa por</a:t>
                </a:r>
                <a:r>
                  <a:rPr lang="es-ES" baseline="0">
                    <a:latin typeface="Arial" pitchFamily="34" charset="0"/>
                    <a:cs typeface="Arial" pitchFamily="34" charset="0"/>
                  </a:rPr>
                  <a:t> 100 000 varones</a:t>
                </a:r>
              </a:p>
              <a:p>
                <a:pPr>
                  <a:defRPr lang="es-ES">
                    <a:latin typeface="Arial" pitchFamily="34" charset="0"/>
                    <a:cs typeface="Arial" pitchFamily="34" charset="0"/>
                  </a:defRPr>
                </a:pPr>
                <a:endParaRPr lang="es-ES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5.8547118047328713E-2"/>
              <c:y val="0.32822712080026206"/>
            </c:manualLayout>
          </c:layout>
          <c:spPr>
            <a:ln>
              <a:noFill/>
            </a:ln>
          </c:spPr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809267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R"/>
          </a:p>
        </c:txPr>
      </c:dTable>
    </c:plotArea>
    <c:plotVisOnly val="1"/>
    <c:dispBlanksAs val="gap"/>
  </c:chart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8282882316793042"/>
          <c:y val="0.14955393132898986"/>
          <c:w val="0.76443878059448034"/>
          <c:h val="0.72726159662468104"/>
        </c:manualLayout>
      </c:layout>
      <c:bar3DChart>
        <c:barDir val="bar"/>
        <c:grouping val="clustered"/>
        <c:ser>
          <c:idx val="1"/>
          <c:order val="0"/>
          <c:tx>
            <c:strRef>
              <c:f>Hoja1!$C$17</c:f>
              <c:strCache>
                <c:ptCount val="1"/>
                <c:pt idx="0">
                  <c:v>Mortalidad</c:v>
                </c:pt>
              </c:strCache>
            </c:strRef>
          </c:tx>
          <c:dLbls>
            <c:dLbl>
              <c:idx val="9"/>
              <c:layout>
                <c:manualLayout>
                  <c:x val="-1.4647887843775593E-3"/>
                  <c:y val="-4.0388351490600483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endParaRPr lang="es-CR"/>
              </a:p>
            </c:txPr>
            <c:showVal val="1"/>
          </c:dLbls>
          <c:cat>
            <c:strRef>
              <c:f>Hoja1!$F$18:$F$25</c:f>
              <c:strCache>
                <c:ptCount val="8"/>
                <c:pt idx="0">
                  <c:v>Chile</c:v>
                </c:pt>
                <c:pt idx="1">
                  <c:v>Costa Rica</c:v>
                </c:pt>
                <c:pt idx="2">
                  <c:v>Cuba</c:v>
                </c:pt>
                <c:pt idx="3">
                  <c:v>Uruguay</c:v>
                </c:pt>
                <c:pt idx="4">
                  <c:v>Argentina</c:v>
                </c:pt>
                <c:pt idx="5">
                  <c:v>Estados Unidos</c:v>
                </c:pt>
                <c:pt idx="6">
                  <c:v>Reino Unido</c:v>
                </c:pt>
                <c:pt idx="7">
                  <c:v>Francia</c:v>
                </c:pt>
              </c:strCache>
            </c:strRef>
          </c:cat>
          <c:val>
            <c:numRef>
              <c:f>Hoja1!$H$18:$H$25</c:f>
              <c:numCache>
                <c:formatCode>0.0</c:formatCode>
                <c:ptCount val="8"/>
                <c:pt idx="0">
                  <c:v>11.5</c:v>
                </c:pt>
                <c:pt idx="1">
                  <c:v>14</c:v>
                </c:pt>
                <c:pt idx="2">
                  <c:v>16.5</c:v>
                </c:pt>
                <c:pt idx="3">
                  <c:v>22.7</c:v>
                </c:pt>
                <c:pt idx="4">
                  <c:v>19.899999999999999</c:v>
                </c:pt>
                <c:pt idx="5">
                  <c:v>14.9</c:v>
                </c:pt>
                <c:pt idx="6">
                  <c:v>17.100000000000001</c:v>
                </c:pt>
                <c:pt idx="7">
                  <c:v>16.399999999999999</c:v>
                </c:pt>
              </c:numCache>
            </c:numRef>
          </c:val>
        </c:ser>
        <c:ser>
          <c:idx val="0"/>
          <c:order val="1"/>
          <c:tx>
            <c:strRef>
              <c:f>Hoja1!$B$17</c:f>
              <c:strCache>
                <c:ptCount val="1"/>
                <c:pt idx="0">
                  <c:v>Incidencia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endParaRPr lang="es-CR"/>
              </a:p>
            </c:txPr>
            <c:showVal val="1"/>
          </c:dLbls>
          <c:cat>
            <c:strRef>
              <c:f>Hoja1!$F$18:$F$25</c:f>
              <c:strCache>
                <c:ptCount val="8"/>
                <c:pt idx="0">
                  <c:v>Chile</c:v>
                </c:pt>
                <c:pt idx="1">
                  <c:v>Costa Rica</c:v>
                </c:pt>
                <c:pt idx="2">
                  <c:v>Cuba</c:v>
                </c:pt>
                <c:pt idx="3">
                  <c:v>Uruguay</c:v>
                </c:pt>
                <c:pt idx="4">
                  <c:v>Argentina</c:v>
                </c:pt>
                <c:pt idx="5">
                  <c:v>Estados Unidos</c:v>
                </c:pt>
                <c:pt idx="6">
                  <c:v>Reino Unido</c:v>
                </c:pt>
                <c:pt idx="7">
                  <c:v>Francia</c:v>
                </c:pt>
              </c:strCache>
            </c:strRef>
          </c:cat>
          <c:val>
            <c:numRef>
              <c:f>Hoja1!$G$18:$G$25</c:f>
              <c:numCache>
                <c:formatCode>0.0</c:formatCode>
                <c:ptCount val="8"/>
                <c:pt idx="0">
                  <c:v>34.800000000000004</c:v>
                </c:pt>
                <c:pt idx="1">
                  <c:v>45.4</c:v>
                </c:pt>
                <c:pt idx="2">
                  <c:v>50.4</c:v>
                </c:pt>
                <c:pt idx="3">
                  <c:v>69.8</c:v>
                </c:pt>
                <c:pt idx="4">
                  <c:v>71.2</c:v>
                </c:pt>
                <c:pt idx="5">
                  <c:v>92.9</c:v>
                </c:pt>
                <c:pt idx="6">
                  <c:v>95</c:v>
                </c:pt>
                <c:pt idx="7">
                  <c:v>104.5</c:v>
                </c:pt>
              </c:numCache>
            </c:numRef>
          </c:val>
        </c:ser>
        <c:dLbls>
          <c:showVal val="1"/>
        </c:dLbls>
        <c:shape val="box"/>
        <c:axId val="88078208"/>
        <c:axId val="88100864"/>
        <c:axId val="0"/>
      </c:bar3DChart>
      <c:catAx>
        <c:axId val="88078208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es-CR"/>
          </a:p>
        </c:txPr>
        <c:crossAx val="88100864"/>
        <c:crosses val="autoZero"/>
        <c:auto val="1"/>
        <c:lblAlgn val="ctr"/>
        <c:lblOffset val="100"/>
      </c:catAx>
      <c:valAx>
        <c:axId val="88100864"/>
        <c:scaling>
          <c:orientation val="minMax"/>
        </c:scaling>
        <c:delete val="1"/>
        <c:axPos val="b"/>
        <c:numFmt formatCode="0.0" sourceLinked="1"/>
        <c:majorTickMark val="none"/>
        <c:tickLblPos val="none"/>
        <c:crossAx val="8807820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61858145701963763"/>
          <c:y val="0.88243507413488753"/>
          <c:w val="0.3045103268762685"/>
          <c:h val="5.1161228709057746E-2"/>
        </c:manualLayout>
      </c:layout>
      <c:txPr>
        <a:bodyPr/>
        <a:lstStyle/>
        <a:p>
          <a:pPr>
            <a:defRPr sz="1600"/>
          </a:pPr>
          <a:endParaRPr lang="es-CR"/>
        </a:p>
      </c:txPr>
    </c:legend>
    <c:plotVisOnly val="1"/>
  </c:chart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style val="26"/>
  <c:chart>
    <c:autoTitleDeleted val="1"/>
    <c:plotArea>
      <c:layout>
        <c:manualLayout>
          <c:layoutTarget val="inner"/>
          <c:xMode val="edge"/>
          <c:yMode val="edge"/>
          <c:x val="0.11501898144524865"/>
          <c:y val="0.22512779332941207"/>
          <c:w val="0.79876087238529681"/>
          <c:h val="0.66306917491907502"/>
        </c:manualLayout>
      </c:layout>
      <c:barChart>
        <c:barDir val="col"/>
        <c:grouping val="stacked"/>
        <c:ser>
          <c:idx val="0"/>
          <c:order val="0"/>
          <c:tx>
            <c:strRef>
              <c:f>'frecuencias relativas'!$A$62</c:f>
              <c:strCache>
                <c:ptCount val="1"/>
                <c:pt idx="0">
                  <c:v>&lt;30 años</c:v>
                </c:pt>
              </c:strCache>
            </c:strRef>
          </c:tx>
          <c:cat>
            <c:strRef>
              <c:f>'frecuencias relativas'!$B$61:$C$61</c:f>
              <c:strCache>
                <c:ptCount val="2"/>
                <c:pt idx="0">
                  <c:v>Casos  Nuevos 2004-2008</c:v>
                </c:pt>
                <c:pt idx="1">
                  <c:v>Defunciones 2006-2010</c:v>
                </c:pt>
              </c:strCache>
            </c:strRef>
          </c:cat>
          <c:val>
            <c:numRef>
              <c:f>'frecuencias relativas'!$B$62:$C$62</c:f>
              <c:numCache>
                <c:formatCode>0.00%</c:formatCode>
                <c:ptCount val="2"/>
                <c:pt idx="0">
                  <c:v>1.1800092549745501E-2</c:v>
                </c:pt>
                <c:pt idx="1">
                  <c:v>5.0909090909090904E-3</c:v>
                </c:pt>
              </c:numCache>
            </c:numRef>
          </c:val>
        </c:ser>
        <c:ser>
          <c:idx val="1"/>
          <c:order val="1"/>
          <c:tx>
            <c:strRef>
              <c:f>'frecuencias relativas'!$A$63</c:f>
              <c:strCache>
                <c:ptCount val="1"/>
                <c:pt idx="0">
                  <c:v>30-39 años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Val val="1"/>
          </c:dLbls>
          <c:cat>
            <c:strRef>
              <c:f>'frecuencias relativas'!$B$61:$C$61</c:f>
              <c:strCache>
                <c:ptCount val="2"/>
                <c:pt idx="0">
                  <c:v>Casos  Nuevos 2004-2008</c:v>
                </c:pt>
                <c:pt idx="1">
                  <c:v>Defunciones 2006-2010</c:v>
                </c:pt>
              </c:strCache>
            </c:strRef>
          </c:cat>
          <c:val>
            <c:numRef>
              <c:f>'frecuencias relativas'!$B$63:$C$63</c:f>
              <c:numCache>
                <c:formatCode>0.00%</c:formatCode>
                <c:ptCount val="2"/>
                <c:pt idx="0">
                  <c:v>7.7510411846367838E-2</c:v>
                </c:pt>
                <c:pt idx="1">
                  <c:v>4.0727272727272716E-2</c:v>
                </c:pt>
              </c:numCache>
            </c:numRef>
          </c:val>
        </c:ser>
        <c:ser>
          <c:idx val="2"/>
          <c:order val="2"/>
          <c:tx>
            <c:strRef>
              <c:f>'frecuencias relativas'!$A$64</c:f>
              <c:strCache>
                <c:ptCount val="1"/>
                <c:pt idx="0">
                  <c:v>40-49 años</c:v>
                </c:pt>
              </c:strCache>
            </c:strRef>
          </c:tx>
          <c:dLbls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Val val="1"/>
          </c:dLbls>
          <c:cat>
            <c:strRef>
              <c:f>'frecuencias relativas'!$B$61:$C$61</c:f>
              <c:strCache>
                <c:ptCount val="2"/>
                <c:pt idx="0">
                  <c:v>Casos  Nuevos 2004-2008</c:v>
                </c:pt>
                <c:pt idx="1">
                  <c:v>Defunciones 2006-2010</c:v>
                </c:pt>
              </c:strCache>
            </c:strRef>
          </c:cat>
          <c:val>
            <c:numRef>
              <c:f>'frecuencias relativas'!$B$64:$C$64</c:f>
              <c:numCache>
                <c:formatCode>0.00%</c:formatCode>
                <c:ptCount val="2"/>
                <c:pt idx="0">
                  <c:v>0.24317445627024525</c:v>
                </c:pt>
                <c:pt idx="1">
                  <c:v>0.16363636363636391</c:v>
                </c:pt>
              </c:numCache>
            </c:numRef>
          </c:val>
        </c:ser>
        <c:ser>
          <c:idx val="3"/>
          <c:order val="3"/>
          <c:tx>
            <c:strRef>
              <c:f>'frecuencias relativas'!$A$65</c:f>
              <c:strCache>
                <c:ptCount val="1"/>
                <c:pt idx="0">
                  <c:v>50-59 años</c:v>
                </c:pt>
              </c:strCache>
            </c:strRef>
          </c:tx>
          <c:dLbls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Val val="1"/>
          </c:dLbls>
          <c:cat>
            <c:strRef>
              <c:f>'frecuencias relativas'!$B$61:$C$61</c:f>
              <c:strCache>
                <c:ptCount val="2"/>
                <c:pt idx="0">
                  <c:v>Casos  Nuevos 2004-2008</c:v>
                </c:pt>
                <c:pt idx="1">
                  <c:v>Defunciones 2006-2010</c:v>
                </c:pt>
              </c:strCache>
            </c:strRef>
          </c:cat>
          <c:val>
            <c:numRef>
              <c:f>'frecuencias relativas'!$B$65:$C$65</c:f>
              <c:numCache>
                <c:formatCode>0.00%</c:formatCode>
                <c:ptCount val="2"/>
                <c:pt idx="0">
                  <c:v>0.27047663118926657</c:v>
                </c:pt>
                <c:pt idx="1">
                  <c:v>0.22618181818181818</c:v>
                </c:pt>
              </c:numCache>
            </c:numRef>
          </c:val>
        </c:ser>
        <c:ser>
          <c:idx val="4"/>
          <c:order val="4"/>
          <c:tx>
            <c:strRef>
              <c:f>'frecuencias relativas'!$A$66</c:f>
              <c:strCache>
                <c:ptCount val="1"/>
                <c:pt idx="0">
                  <c:v>60-69 años</c:v>
                </c:pt>
              </c:strCache>
            </c:strRef>
          </c:tx>
          <c:dLbls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Val val="1"/>
          </c:dLbls>
          <c:cat>
            <c:strRef>
              <c:f>'frecuencias relativas'!$B$61:$C$61</c:f>
              <c:strCache>
                <c:ptCount val="2"/>
                <c:pt idx="0">
                  <c:v>Casos  Nuevos 2004-2008</c:v>
                </c:pt>
                <c:pt idx="1">
                  <c:v>Defunciones 2006-2010</c:v>
                </c:pt>
              </c:strCache>
            </c:strRef>
          </c:cat>
          <c:val>
            <c:numRef>
              <c:f>'frecuencias relativas'!$B$66:$C$66</c:f>
              <c:numCache>
                <c:formatCode>0.00%</c:formatCode>
                <c:ptCount val="2"/>
                <c:pt idx="0">
                  <c:v>0.19435446552521979</c:v>
                </c:pt>
                <c:pt idx="1">
                  <c:v>0.20800000000000021</c:v>
                </c:pt>
              </c:numCache>
            </c:numRef>
          </c:val>
        </c:ser>
        <c:ser>
          <c:idx val="5"/>
          <c:order val="5"/>
          <c:tx>
            <c:strRef>
              <c:f>'frecuencias relativas'!$A$67</c:f>
              <c:strCache>
                <c:ptCount val="1"/>
                <c:pt idx="0">
                  <c:v>&gt;70 años</c:v>
                </c:pt>
              </c:strCache>
            </c:strRef>
          </c:tx>
          <c:dLbls>
            <c:txPr>
              <a:bodyPr/>
              <a:lstStyle/>
              <a:p>
                <a:pPr>
                  <a:defRPr sz="1800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Val val="1"/>
          </c:dLbls>
          <c:cat>
            <c:strRef>
              <c:f>'frecuencias relativas'!$B$61:$C$61</c:f>
              <c:strCache>
                <c:ptCount val="2"/>
                <c:pt idx="0">
                  <c:v>Casos  Nuevos 2004-2008</c:v>
                </c:pt>
                <c:pt idx="1">
                  <c:v>Defunciones 2006-2010</c:v>
                </c:pt>
              </c:strCache>
            </c:strRef>
          </c:cat>
          <c:val>
            <c:numRef>
              <c:f>'frecuencias relativas'!$B$67:$C$67</c:f>
              <c:numCache>
                <c:formatCode>0.00%</c:formatCode>
                <c:ptCount val="2"/>
                <c:pt idx="0">
                  <c:v>0.20268394261915768</c:v>
                </c:pt>
                <c:pt idx="1">
                  <c:v>0.35636363636363638</c:v>
                </c:pt>
              </c:numCache>
            </c:numRef>
          </c:val>
        </c:ser>
        <c:gapWidth val="75"/>
        <c:overlap val="100"/>
        <c:axId val="88251392"/>
        <c:axId val="88286336"/>
      </c:barChart>
      <c:catAx>
        <c:axId val="8825139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s-ES" sz="1200"/>
                  <a:t>Cancer de mama</a:t>
                </a:r>
              </a:p>
            </c:rich>
          </c:tx>
          <c:layout/>
        </c:title>
        <c:majorTickMark val="none"/>
        <c:tickLblPos val="none"/>
        <c:crossAx val="88286336"/>
        <c:crosses val="autoZero"/>
        <c:auto val="1"/>
        <c:lblAlgn val="ctr"/>
        <c:lblOffset val="100"/>
      </c:catAx>
      <c:valAx>
        <c:axId val="88286336"/>
        <c:scaling>
          <c:orientation val="minMax"/>
          <c:max val="1"/>
        </c:scaling>
        <c:axPos val="l"/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s-ES" sz="1400" b="0"/>
                  <a:t>porcentaje</a:t>
                </a:r>
                <a:r>
                  <a:rPr lang="es-ES" sz="1400" b="0" baseline="0"/>
                  <a:t> relativo</a:t>
                </a:r>
                <a:r>
                  <a:rPr lang="es-ES" sz="1400" b="0"/>
                  <a:t> de casos y defunciones</a:t>
                </a:r>
              </a:p>
            </c:rich>
          </c:tx>
          <c:layout/>
        </c:title>
        <c:numFmt formatCode="0.00%" sourceLinked="1"/>
        <c:tickLblPos val="nextTo"/>
        <c:crossAx val="88251392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85423809669191364"/>
          <c:y val="0.54831852650991719"/>
          <c:w val="0.13523196698807963"/>
          <c:h val="0.33237151897967177"/>
        </c:manualLayout>
      </c:layout>
      <c:txPr>
        <a:bodyPr/>
        <a:lstStyle/>
        <a:p>
          <a:pPr>
            <a:defRPr sz="1600"/>
          </a:pPr>
          <a:endParaRPr lang="es-CR"/>
        </a:p>
      </c:txPr>
    </c:legend>
    <c:plotVisOnly val="1"/>
    <c:dispBlanksAs val="gap"/>
  </c:chart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style val="10"/>
  <c:chart>
    <c:title>
      <c:tx>
        <c:rich>
          <a:bodyPr/>
          <a:lstStyle/>
          <a:p>
            <a:pPr>
              <a:defRPr/>
            </a:pPr>
            <a:r>
              <a:rPr lang="es-CR"/>
              <a:t>Frecuencia</a:t>
            </a:r>
            <a:r>
              <a:rPr lang="es-CR" baseline="0"/>
              <a:t> relativa por grupos etarios de casos nuevos de cáncer de mama por trieno, Costa Rica, 1992-2012</a:t>
            </a:r>
            <a:endParaRPr lang="es-CR"/>
          </a:p>
        </c:rich>
      </c:tx>
      <c:layout/>
    </c:title>
    <c:plotArea>
      <c:layout>
        <c:manualLayout>
          <c:layoutTarget val="inner"/>
          <c:xMode val="edge"/>
          <c:yMode val="edge"/>
          <c:x val="0.10419896122254271"/>
          <c:y val="0.14358567784533571"/>
          <c:w val="0.75428848634493961"/>
          <c:h val="0.72908670488613159"/>
        </c:manualLayout>
      </c:layout>
      <c:barChart>
        <c:barDir val="col"/>
        <c:grouping val="stacked"/>
        <c:ser>
          <c:idx val="0"/>
          <c:order val="0"/>
          <c:tx>
            <c:strRef>
              <c:f>Hoja1!$C$39</c:f>
              <c:strCache>
                <c:ptCount val="1"/>
                <c:pt idx="0">
                  <c:v>&lt;30 años</c:v>
                </c:pt>
              </c:strCache>
            </c:strRef>
          </c:tx>
          <c:cat>
            <c:strRef>
              <c:f>Hoja1!$D$38:$J$38</c:f>
              <c:strCache>
                <c:ptCount val="7"/>
                <c:pt idx="0">
                  <c:v>1992-1994</c:v>
                </c:pt>
                <c:pt idx="1">
                  <c:v>1995-1997</c:v>
                </c:pt>
                <c:pt idx="2">
                  <c:v>1998-2000</c:v>
                </c:pt>
                <c:pt idx="3">
                  <c:v>2001-2003</c:v>
                </c:pt>
                <c:pt idx="4">
                  <c:v>2004-2006</c:v>
                </c:pt>
                <c:pt idx="5">
                  <c:v>2007-2009</c:v>
                </c:pt>
                <c:pt idx="6">
                  <c:v>2010-2012</c:v>
                </c:pt>
              </c:strCache>
            </c:strRef>
          </c:cat>
          <c:val>
            <c:numRef>
              <c:f>Hoja1!$D$39:$J$39</c:f>
              <c:numCache>
                <c:formatCode>0%</c:formatCode>
                <c:ptCount val="7"/>
                <c:pt idx="0">
                  <c:v>1.3084112149532721E-2</c:v>
                </c:pt>
                <c:pt idx="1">
                  <c:v>7.6923076923076988E-3</c:v>
                </c:pt>
                <c:pt idx="2">
                  <c:v>1.3835085777531821E-2</c:v>
                </c:pt>
                <c:pt idx="3">
                  <c:v>1.1331444759206801E-2</c:v>
                </c:pt>
                <c:pt idx="4">
                  <c:v>1.0488100040338864E-2</c:v>
                </c:pt>
                <c:pt idx="5">
                  <c:v>1.2116892373485386E-2</c:v>
                </c:pt>
                <c:pt idx="6">
                  <c:v>1.0698762955533256E-2</c:v>
                </c:pt>
              </c:numCache>
            </c:numRef>
          </c:val>
        </c:ser>
        <c:ser>
          <c:idx val="1"/>
          <c:order val="1"/>
          <c:tx>
            <c:strRef>
              <c:f>Hoja1!$C$40</c:f>
              <c:strCache>
                <c:ptCount val="1"/>
                <c:pt idx="0">
                  <c:v>30-39</c:v>
                </c:pt>
              </c:strCache>
            </c:strRef>
          </c:tx>
          <c:cat>
            <c:strRef>
              <c:f>Hoja1!$D$38:$J$38</c:f>
              <c:strCache>
                <c:ptCount val="7"/>
                <c:pt idx="0">
                  <c:v>1992-1994</c:v>
                </c:pt>
                <c:pt idx="1">
                  <c:v>1995-1997</c:v>
                </c:pt>
                <c:pt idx="2">
                  <c:v>1998-2000</c:v>
                </c:pt>
                <c:pt idx="3">
                  <c:v>2001-2003</c:v>
                </c:pt>
                <c:pt idx="4">
                  <c:v>2004-2006</c:v>
                </c:pt>
                <c:pt idx="5">
                  <c:v>2007-2009</c:v>
                </c:pt>
                <c:pt idx="6">
                  <c:v>2010-2012</c:v>
                </c:pt>
              </c:strCache>
            </c:strRef>
          </c:cat>
          <c:val>
            <c:numRef>
              <c:f>Hoja1!$D$40:$J$40</c:f>
              <c:numCache>
                <c:formatCode>0%</c:formatCode>
                <c:ptCount val="7"/>
                <c:pt idx="0">
                  <c:v>0.11308411214953271</c:v>
                </c:pt>
                <c:pt idx="1">
                  <c:v>0.10769230769230762</c:v>
                </c:pt>
                <c:pt idx="2">
                  <c:v>9.5185390149419125E-2</c:v>
                </c:pt>
                <c:pt idx="3">
                  <c:v>9.2067988668555215E-2</c:v>
                </c:pt>
                <c:pt idx="4">
                  <c:v>7.9467527228721427E-2</c:v>
                </c:pt>
                <c:pt idx="5">
                  <c:v>7.6977904490377766E-2</c:v>
                </c:pt>
                <c:pt idx="6">
                  <c:v>6.5529923102641344E-2</c:v>
                </c:pt>
              </c:numCache>
            </c:numRef>
          </c:val>
        </c:ser>
        <c:ser>
          <c:idx val="2"/>
          <c:order val="2"/>
          <c:tx>
            <c:strRef>
              <c:f>Hoja1!$C$41</c:f>
              <c:strCache>
                <c:ptCount val="1"/>
                <c:pt idx="0">
                  <c:v>40-49</c:v>
                </c:pt>
              </c:strCache>
            </c:strRef>
          </c:tx>
          <c:cat>
            <c:strRef>
              <c:f>Hoja1!$D$38:$J$38</c:f>
              <c:strCache>
                <c:ptCount val="7"/>
                <c:pt idx="0">
                  <c:v>1992-1994</c:v>
                </c:pt>
                <c:pt idx="1">
                  <c:v>1995-1997</c:v>
                </c:pt>
                <c:pt idx="2">
                  <c:v>1998-2000</c:v>
                </c:pt>
                <c:pt idx="3">
                  <c:v>2001-2003</c:v>
                </c:pt>
                <c:pt idx="4">
                  <c:v>2004-2006</c:v>
                </c:pt>
                <c:pt idx="5">
                  <c:v>2007-2009</c:v>
                </c:pt>
                <c:pt idx="6">
                  <c:v>2010-2012</c:v>
                </c:pt>
              </c:strCache>
            </c:strRef>
          </c:cat>
          <c:val>
            <c:numRef>
              <c:f>Hoja1!$D$41:$J$41</c:f>
              <c:numCache>
                <c:formatCode>0%</c:formatCode>
                <c:ptCount val="7"/>
                <c:pt idx="0">
                  <c:v>0.27943925233644862</c:v>
                </c:pt>
                <c:pt idx="1">
                  <c:v>0.25846153846153797</c:v>
                </c:pt>
                <c:pt idx="2">
                  <c:v>0.26397343663530715</c:v>
                </c:pt>
                <c:pt idx="3">
                  <c:v>0.26015108593012276</c:v>
                </c:pt>
                <c:pt idx="4">
                  <c:v>0.23719241629689394</c:v>
                </c:pt>
                <c:pt idx="5">
                  <c:v>0.24590163934426251</c:v>
                </c:pt>
                <c:pt idx="6">
                  <c:v>0.2276830491474425</c:v>
                </c:pt>
              </c:numCache>
            </c:numRef>
          </c:val>
        </c:ser>
        <c:ser>
          <c:idx val="3"/>
          <c:order val="3"/>
          <c:tx>
            <c:strRef>
              <c:f>Hoja1!$C$42</c:f>
              <c:strCache>
                <c:ptCount val="1"/>
                <c:pt idx="0">
                  <c:v>50-59</c:v>
                </c:pt>
              </c:strCache>
            </c:strRef>
          </c:tx>
          <c:cat>
            <c:strRef>
              <c:f>Hoja1!$D$38:$J$38</c:f>
              <c:strCache>
                <c:ptCount val="7"/>
                <c:pt idx="0">
                  <c:v>1992-1994</c:v>
                </c:pt>
                <c:pt idx="1">
                  <c:v>1995-1997</c:v>
                </c:pt>
                <c:pt idx="2">
                  <c:v>1998-2000</c:v>
                </c:pt>
                <c:pt idx="3">
                  <c:v>2001-2003</c:v>
                </c:pt>
                <c:pt idx="4">
                  <c:v>2004-2006</c:v>
                </c:pt>
                <c:pt idx="5">
                  <c:v>2007-2009</c:v>
                </c:pt>
                <c:pt idx="6">
                  <c:v>2010-2012</c:v>
                </c:pt>
              </c:strCache>
            </c:strRef>
          </c:cat>
          <c:val>
            <c:numRef>
              <c:f>Hoja1!$D$42:$J$42</c:f>
              <c:numCache>
                <c:formatCode>0%</c:formatCode>
                <c:ptCount val="7"/>
                <c:pt idx="0">
                  <c:v>0.23457943925233668</c:v>
                </c:pt>
                <c:pt idx="1">
                  <c:v>0.23153846153846186</c:v>
                </c:pt>
                <c:pt idx="2">
                  <c:v>0.21914775871610426</c:v>
                </c:pt>
                <c:pt idx="3">
                  <c:v>0.25165250236071768</c:v>
                </c:pt>
                <c:pt idx="4">
                  <c:v>0.26865671641791045</c:v>
                </c:pt>
                <c:pt idx="5">
                  <c:v>0.27156094084105487</c:v>
                </c:pt>
                <c:pt idx="6">
                  <c:v>0.26579739217652915</c:v>
                </c:pt>
              </c:numCache>
            </c:numRef>
          </c:val>
        </c:ser>
        <c:ser>
          <c:idx val="4"/>
          <c:order val="4"/>
          <c:tx>
            <c:strRef>
              <c:f>Hoja1!$C$43</c:f>
              <c:strCache>
                <c:ptCount val="1"/>
                <c:pt idx="0">
                  <c:v>60-69</c:v>
                </c:pt>
              </c:strCache>
            </c:strRef>
          </c:tx>
          <c:cat>
            <c:strRef>
              <c:f>Hoja1!$D$38:$J$38</c:f>
              <c:strCache>
                <c:ptCount val="7"/>
                <c:pt idx="0">
                  <c:v>1992-1994</c:v>
                </c:pt>
                <c:pt idx="1">
                  <c:v>1995-1997</c:v>
                </c:pt>
                <c:pt idx="2">
                  <c:v>1998-2000</c:v>
                </c:pt>
                <c:pt idx="3">
                  <c:v>2001-2003</c:v>
                </c:pt>
                <c:pt idx="4">
                  <c:v>2004-2006</c:v>
                </c:pt>
                <c:pt idx="5">
                  <c:v>2007-2009</c:v>
                </c:pt>
                <c:pt idx="6">
                  <c:v>2010-2012</c:v>
                </c:pt>
              </c:strCache>
            </c:strRef>
          </c:cat>
          <c:val>
            <c:numRef>
              <c:f>Hoja1!$D$43:$J$43</c:f>
              <c:numCache>
                <c:formatCode>0%</c:formatCode>
                <c:ptCount val="7"/>
                <c:pt idx="0">
                  <c:v>0.16915887850467287</c:v>
                </c:pt>
                <c:pt idx="1">
                  <c:v>0.19538461538461518</c:v>
                </c:pt>
                <c:pt idx="2">
                  <c:v>0.19424460431654678</c:v>
                </c:pt>
                <c:pt idx="3">
                  <c:v>0.18508026440037789</c:v>
                </c:pt>
                <c:pt idx="4">
                  <c:v>0.18959257765227921</c:v>
                </c:pt>
                <c:pt idx="5">
                  <c:v>0.20206699928724184</c:v>
                </c:pt>
                <c:pt idx="6">
                  <c:v>0.22367101303911713</c:v>
                </c:pt>
              </c:numCache>
            </c:numRef>
          </c:val>
        </c:ser>
        <c:ser>
          <c:idx val="5"/>
          <c:order val="5"/>
          <c:tx>
            <c:strRef>
              <c:f>Hoja1!$C$44</c:f>
              <c:strCache>
                <c:ptCount val="1"/>
                <c:pt idx="0">
                  <c:v>70 ó más</c:v>
                </c:pt>
              </c:strCache>
            </c:strRef>
          </c:tx>
          <c:cat>
            <c:strRef>
              <c:f>Hoja1!$D$38:$J$38</c:f>
              <c:strCache>
                <c:ptCount val="7"/>
                <c:pt idx="0">
                  <c:v>1992-1994</c:v>
                </c:pt>
                <c:pt idx="1">
                  <c:v>1995-1997</c:v>
                </c:pt>
                <c:pt idx="2">
                  <c:v>1998-2000</c:v>
                </c:pt>
                <c:pt idx="3">
                  <c:v>2001-2003</c:v>
                </c:pt>
                <c:pt idx="4">
                  <c:v>2004-2006</c:v>
                </c:pt>
                <c:pt idx="5">
                  <c:v>2007-2009</c:v>
                </c:pt>
                <c:pt idx="6">
                  <c:v>2010-2012</c:v>
                </c:pt>
              </c:strCache>
            </c:strRef>
          </c:cat>
          <c:val>
            <c:numRef>
              <c:f>Hoja1!$D$44:$J$44</c:f>
              <c:numCache>
                <c:formatCode>0%</c:formatCode>
                <c:ptCount val="7"/>
                <c:pt idx="0">
                  <c:v>0.1906542056074767</c:v>
                </c:pt>
                <c:pt idx="1">
                  <c:v>0.19923076923076918</c:v>
                </c:pt>
                <c:pt idx="2">
                  <c:v>0.21361372440509141</c:v>
                </c:pt>
                <c:pt idx="3">
                  <c:v>0.19971671388101991</c:v>
                </c:pt>
                <c:pt idx="4">
                  <c:v>0.21460266236385622</c:v>
                </c:pt>
                <c:pt idx="5">
                  <c:v>0.19137562366357766</c:v>
                </c:pt>
                <c:pt idx="6">
                  <c:v>0.20661985957873621</c:v>
                </c:pt>
              </c:numCache>
            </c:numRef>
          </c:val>
        </c:ser>
        <c:overlap val="100"/>
        <c:axId val="88397312"/>
        <c:axId val="88399232"/>
      </c:barChart>
      <c:catAx>
        <c:axId val="883973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CR"/>
                  <a:t>Trienos</a:t>
                </a:r>
              </a:p>
            </c:rich>
          </c:tx>
          <c:layout/>
        </c:title>
        <c:tickLblPos val="nextTo"/>
        <c:crossAx val="88399232"/>
        <c:crosses val="autoZero"/>
        <c:auto val="1"/>
        <c:lblAlgn val="ctr"/>
        <c:lblOffset val="100"/>
      </c:catAx>
      <c:valAx>
        <c:axId val="88399232"/>
        <c:scaling>
          <c:orientation val="minMax"/>
          <c:max val="1"/>
        </c:scaling>
        <c:axPos val="l"/>
        <c:numFmt formatCode="0%" sourceLinked="1"/>
        <c:tickLblPos val="nextTo"/>
        <c:crossAx val="88397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727618027374709"/>
          <c:y val="0.39044914072987214"/>
          <c:w val="0.12393508701998759"/>
          <c:h val="0.26756774032897745"/>
        </c:manualLayout>
      </c:layout>
      <c:txPr>
        <a:bodyPr/>
        <a:lstStyle/>
        <a:p>
          <a:pPr>
            <a:defRPr sz="1400"/>
          </a:pPr>
          <a:endParaRPr lang="es-CR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R"/>
  <c:chart>
    <c:title>
      <c:tx>
        <c:rich>
          <a:bodyPr/>
          <a:lstStyle/>
          <a:p>
            <a:pPr>
              <a:defRPr sz="1000" b="1" i="1" u="none" strike="noStrike" baseline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</a:defRPr>
            </a:pPr>
            <a:r>
              <a:rPr lang="es-CR" sz="1200" dirty="0"/>
              <a:t>Casos observados y casos estimados según año por periodo base de estimación. 2005 - 2025.</a:t>
            </a:r>
          </a:p>
        </c:rich>
      </c:tx>
      <c:layout>
        <c:manualLayout>
          <c:xMode val="edge"/>
          <c:yMode val="edge"/>
          <c:x val="0.11910377358490777"/>
          <c:y val="3.1175132960350259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613207547170078"/>
          <c:y val="0.15347757765095185"/>
          <c:w val="0.83254716981130816"/>
          <c:h val="0.52278299887355451"/>
        </c:manualLayout>
      </c:layout>
      <c:lineChart>
        <c:grouping val="standard"/>
        <c:ser>
          <c:idx val="0"/>
          <c:order val="0"/>
          <c:tx>
            <c:strRef>
              <c:f>Hoja1!$A$1:$A$2</c:f>
              <c:strCache>
                <c:ptCount val="1"/>
                <c:pt idx="0">
                  <c:v>Casos observados y casos estimados según año por periodo base de estimación. 2005 - 2025.</c:v>
                </c:pt>
              </c:strCache>
            </c:strRef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Hoja1!$A$10:$A$30</c:f>
              <c:numCache>
                <c:formatCode>General</c:formatCode>
                <c:ptCount val="2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</c:numCache>
            </c:numRef>
          </c:cat>
          <c:val>
            <c:numRef>
              <c:f>Hoja1!$C$10:$C$30</c:f>
              <c:numCache>
                <c:formatCode>#,##0</c:formatCode>
                <c:ptCount val="21"/>
                <c:pt idx="0">
                  <c:v>8388</c:v>
                </c:pt>
                <c:pt idx="1">
                  <c:v>8738</c:v>
                </c:pt>
                <c:pt idx="2">
                  <c:v>9095</c:v>
                </c:pt>
                <c:pt idx="3">
                  <c:v>9456</c:v>
                </c:pt>
                <c:pt idx="4">
                  <c:v>9815</c:v>
                </c:pt>
                <c:pt idx="5">
                  <c:v>10172</c:v>
                </c:pt>
                <c:pt idx="6">
                  <c:v>10529</c:v>
                </c:pt>
                <c:pt idx="7">
                  <c:v>10891</c:v>
                </c:pt>
                <c:pt idx="8">
                  <c:v>11258</c:v>
                </c:pt>
                <c:pt idx="9">
                  <c:v>11630</c:v>
                </c:pt>
                <c:pt idx="10">
                  <c:v>12008</c:v>
                </c:pt>
                <c:pt idx="11">
                  <c:v>12392</c:v>
                </c:pt>
                <c:pt idx="12">
                  <c:v>12782</c:v>
                </c:pt>
                <c:pt idx="13">
                  <c:v>13180</c:v>
                </c:pt>
                <c:pt idx="14">
                  <c:v>13583</c:v>
                </c:pt>
                <c:pt idx="15">
                  <c:v>13992</c:v>
                </c:pt>
                <c:pt idx="16">
                  <c:v>14404</c:v>
                </c:pt>
                <c:pt idx="17">
                  <c:v>14821</c:v>
                </c:pt>
                <c:pt idx="18">
                  <c:v>15242</c:v>
                </c:pt>
                <c:pt idx="19">
                  <c:v>15665</c:v>
                </c:pt>
                <c:pt idx="20">
                  <c:v>16090</c:v>
                </c:pt>
              </c:numCache>
            </c:numRef>
          </c:val>
        </c:ser>
        <c:marker val="1"/>
        <c:axId val="80379264"/>
        <c:axId val="80398208"/>
      </c:lineChart>
      <c:catAx>
        <c:axId val="803792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Bookman Old Style"/>
                    <a:ea typeface="Bookman Old Style"/>
                    <a:cs typeface="Bookman Old Style"/>
                  </a:defRPr>
                </a:pPr>
                <a:r>
                  <a:rPr lang="es-CR" sz="1200" dirty="0" smtClean="0"/>
                  <a:t>AÑOS</a:t>
                </a:r>
                <a:r>
                  <a:rPr lang="es-CR" dirty="0"/>
                  <a:t>
</a:t>
                </a:r>
                <a:r>
                  <a:rPr lang="es-CR" dirty="0" smtClean="0"/>
                  <a:t>        </a:t>
                </a:r>
              </a:p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Bookman Old Style"/>
                    <a:ea typeface="Bookman Old Style"/>
                    <a:cs typeface="Bookman Old Style"/>
                  </a:defRPr>
                </a:pPr>
                <a:r>
                  <a:rPr lang="es-CR" sz="1000" dirty="0" smtClean="0"/>
                  <a:t>Fuente</a:t>
                </a:r>
                <a:r>
                  <a:rPr lang="es-CR" sz="1000" dirty="0"/>
                  <a:t>: Evolución y Proyección del Cáncer en Costa Rica, Dirección </a:t>
                </a:r>
                <a:r>
                  <a:rPr lang="es-CR" sz="1000" dirty="0" smtClean="0"/>
                  <a:t>Actuarial.</a:t>
                </a:r>
                <a:r>
                  <a:rPr lang="es-CR" sz="1000" baseline="0" dirty="0" smtClean="0"/>
                  <a:t> Abril 2010.</a:t>
                </a:r>
                <a:endParaRPr lang="es-CR" sz="1000" dirty="0"/>
              </a:p>
            </c:rich>
          </c:tx>
          <c:layout>
            <c:manualLayout>
              <c:xMode val="edge"/>
              <c:yMode val="edge"/>
              <c:x val="0.18514150943396226"/>
              <c:y val="0.7961649340643127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</a:defRPr>
            </a:pPr>
            <a:endParaRPr lang="es-CR"/>
          </a:p>
        </c:txPr>
        <c:crossAx val="80398208"/>
        <c:crosses val="autoZero"/>
        <c:auto val="1"/>
        <c:lblAlgn val="ctr"/>
        <c:lblOffset val="100"/>
        <c:tickLblSkip val="1"/>
        <c:tickMarkSkip val="1"/>
      </c:catAx>
      <c:valAx>
        <c:axId val="8039820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75" b="1" i="0" u="none" strike="noStrike" baseline="0">
                    <a:solidFill>
                      <a:srgbClr val="000000"/>
                    </a:solidFill>
                    <a:latin typeface="Bookman Old Style"/>
                    <a:ea typeface="Bookman Old Style"/>
                    <a:cs typeface="Bookman Old Style"/>
                  </a:defRPr>
                </a:pPr>
                <a:r>
                  <a:rPr lang="es-CR" sz="1200" dirty="0"/>
                  <a:t>Casos</a:t>
                </a:r>
              </a:p>
            </c:rich>
          </c:tx>
          <c:layout>
            <c:manualLayout>
              <c:xMode val="edge"/>
              <c:yMode val="edge"/>
              <c:x val="1.8867924528301903E-2"/>
              <c:y val="0.36450924692101067"/>
            </c:manualLayout>
          </c:layout>
          <c:spPr>
            <a:noFill/>
            <a:ln w="25400">
              <a:noFill/>
            </a:ln>
          </c:spPr>
        </c:title>
        <c:numFmt formatCode="#,##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</a:defRPr>
            </a:pPr>
            <a:endParaRPr lang="es-CR"/>
          </a:p>
        </c:txPr>
        <c:crossAx val="80379264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CC"/>
    </a:solidFill>
    <a:ln w="3175">
      <a:solidFill>
        <a:srgbClr val="000000"/>
      </a:solidFill>
      <a:prstDash val="solid"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C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R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800" b="1"/>
              <a:t>DISTRIBUCIÓN</a:t>
            </a:r>
            <a:r>
              <a:rPr lang="es-ES" sz="1800" b="1" baseline="0"/>
              <a:t> RELATIVA  DE INCIDENCIA DE CÁNCER </a:t>
            </a:r>
          </a:p>
          <a:p>
            <a:pPr>
              <a:defRPr lang="es-ES"/>
            </a:pPr>
            <a:r>
              <a:rPr lang="es-ES" sz="1800" b="1" baseline="0"/>
              <a:t>EN MUJERES DE COSTA RICA DURANTE EL 2012</a:t>
            </a:r>
          </a:p>
        </c:rich>
      </c:tx>
      <c:layout>
        <c:manualLayout>
          <c:xMode val="edge"/>
          <c:yMode val="edge"/>
          <c:x val="0.19199445083532515"/>
          <c:y val="1.6660317926748061E-2"/>
        </c:manualLayout>
      </c:layout>
    </c:title>
    <c:plotArea>
      <c:layout>
        <c:manualLayout>
          <c:layoutTarget val="inner"/>
          <c:xMode val="edge"/>
          <c:yMode val="edge"/>
          <c:x val="0.14628803123656658"/>
          <c:y val="0.21585950760561537"/>
          <c:w val="0.39870426575953566"/>
          <c:h val="0.60982765261860961"/>
        </c:manualLayout>
      </c:layout>
      <c:doughnutChart>
        <c:varyColors val="1"/>
        <c:ser>
          <c:idx val="0"/>
          <c:order val="0"/>
          <c:dPt>
            <c:idx val="0"/>
            <c:explosion val="16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explosion val="12"/>
            <c:spPr>
              <a:solidFill>
                <a:schemeClr val="tx2">
                  <a:lumMod val="75000"/>
                </a:schemeClr>
              </a:solidFill>
            </c:spPr>
          </c:dPt>
          <c:dPt>
            <c:idx val="2"/>
            <c:explosion val="10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92D050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6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1800" b="1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Percent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mujeres!$A$38:$A$44</c:f>
              <c:strCache>
                <c:ptCount val="7"/>
                <c:pt idx="0">
                  <c:v>PIEL</c:v>
                </c:pt>
                <c:pt idx="1">
                  <c:v>MAMA</c:v>
                </c:pt>
                <c:pt idx="2">
                  <c:v>CERVIX</c:v>
                </c:pt>
                <c:pt idx="3">
                  <c:v>GLANDULA TIROIDES</c:v>
                </c:pt>
                <c:pt idx="4">
                  <c:v>ESTOMAGO</c:v>
                </c:pt>
                <c:pt idx="5">
                  <c:v>COLON</c:v>
                </c:pt>
                <c:pt idx="6">
                  <c:v>OTROS</c:v>
                </c:pt>
              </c:strCache>
            </c:strRef>
          </c:cat>
          <c:val>
            <c:numRef>
              <c:f>mujeres!$B$38:$B$44</c:f>
              <c:numCache>
                <c:formatCode>General</c:formatCode>
                <c:ptCount val="7"/>
                <c:pt idx="0">
                  <c:v>1123</c:v>
                </c:pt>
                <c:pt idx="1">
                  <c:v>1026</c:v>
                </c:pt>
                <c:pt idx="2">
                  <c:v>685</c:v>
                </c:pt>
                <c:pt idx="3">
                  <c:v>517</c:v>
                </c:pt>
                <c:pt idx="4">
                  <c:v>271</c:v>
                </c:pt>
                <c:pt idx="5">
                  <c:v>221</c:v>
                </c:pt>
                <c:pt idx="6">
                  <c:v>1338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512368226100621"/>
          <c:y val="0.23789851734649123"/>
          <c:w val="0.22349957598635439"/>
          <c:h val="0.44079724868623338"/>
        </c:manualLayout>
      </c:layout>
      <c:txPr>
        <a:bodyPr/>
        <a:lstStyle/>
        <a:p>
          <a:pPr>
            <a:defRPr lang="es-ES" sz="1600"/>
          </a:pPr>
          <a:endParaRPr lang="es-CR"/>
        </a:p>
      </c:txPr>
    </c:legend>
    <c:plotVisOnly val="1"/>
    <c:dispBlanksAs val="zero"/>
  </c:chart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600" b="1" i="0" baseline="0">
                <a:latin typeface="Arial" pitchFamily="34" charset="0"/>
                <a:cs typeface="Arial" pitchFamily="34" charset="0"/>
              </a:rPr>
              <a:t>Incidencia por tumores malignos más frecuentes en mujeres</a:t>
            </a:r>
          </a:p>
          <a:p>
            <a:pPr>
              <a:defRPr lang="es-ES"/>
            </a:pPr>
            <a:r>
              <a:rPr lang="es-ES" sz="1600" b="1" i="0" baseline="0">
                <a:latin typeface="Arial" pitchFamily="34" charset="0"/>
                <a:cs typeface="Arial" pitchFamily="34" charset="0"/>
              </a:rPr>
              <a:t>según año,  Costa Rica 2000-2012</a:t>
            </a:r>
            <a:br>
              <a:rPr lang="es-ES" sz="1600" b="1" i="0" baseline="0">
                <a:latin typeface="Arial" pitchFamily="34" charset="0"/>
                <a:cs typeface="Arial" pitchFamily="34" charset="0"/>
              </a:rPr>
            </a:br>
            <a:r>
              <a:rPr lang="es-ES" sz="1200" b="1" i="0" baseline="0">
                <a:latin typeface="Arial" pitchFamily="34" charset="0"/>
                <a:cs typeface="Arial" pitchFamily="34" charset="0"/>
              </a:rPr>
              <a:t>(tasa ajustadas por 100.000 mujeres)</a:t>
            </a:r>
            <a:endParaRPr lang="es-ES" sz="1600">
              <a:latin typeface="Arial" pitchFamily="34" charset="0"/>
              <a:cs typeface="Arial" pitchFamily="34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4103930002985995"/>
          <c:y val="0.168745656771491"/>
          <c:w val="0.80220605026196556"/>
          <c:h val="0.54240358585461645"/>
        </c:manualLayout>
      </c:layout>
      <c:lineChart>
        <c:grouping val="standard"/>
        <c:ser>
          <c:idx val="1"/>
          <c:order val="0"/>
          <c:tx>
            <c:strRef>
              <c:f>mujeres!$A$48</c:f>
              <c:strCache>
                <c:ptCount val="1"/>
                <c:pt idx="0">
                  <c:v>mama</c:v>
                </c:pt>
              </c:strCache>
            </c:strRef>
          </c:tx>
          <c:marker>
            <c:symbol val="none"/>
          </c:marker>
          <c:cat>
            <c:numRef>
              <c:f>mujeres!$B$46:$N$46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mujeres!$B$48:$N$48</c:f>
              <c:numCache>
                <c:formatCode>0.0</c:formatCode>
                <c:ptCount val="13"/>
                <c:pt idx="0">
                  <c:v>40.190000000000012</c:v>
                </c:pt>
                <c:pt idx="1">
                  <c:v>40.35</c:v>
                </c:pt>
                <c:pt idx="2">
                  <c:v>40.270000000000003</c:v>
                </c:pt>
                <c:pt idx="3">
                  <c:v>41.45</c:v>
                </c:pt>
                <c:pt idx="4">
                  <c:v>43.7</c:v>
                </c:pt>
                <c:pt idx="5">
                  <c:v>41.13</c:v>
                </c:pt>
                <c:pt idx="6">
                  <c:v>41.78</c:v>
                </c:pt>
                <c:pt idx="7">
                  <c:v>42.71</c:v>
                </c:pt>
                <c:pt idx="8">
                  <c:v>44.09</c:v>
                </c:pt>
                <c:pt idx="9">
                  <c:v>43.34</c:v>
                </c:pt>
                <c:pt idx="10">
                  <c:v>42.96</c:v>
                </c:pt>
                <c:pt idx="11">
                  <c:v>40.5</c:v>
                </c:pt>
                <c:pt idx="12">
                  <c:v>42.2</c:v>
                </c:pt>
              </c:numCache>
            </c:numRef>
          </c:val>
        </c:ser>
        <c:ser>
          <c:idx val="0"/>
          <c:order val="1"/>
          <c:tx>
            <c:strRef>
              <c:f>mujeres!$A$47</c:f>
              <c:strCache>
                <c:ptCount val="1"/>
                <c:pt idx="0">
                  <c:v>piel</c:v>
                </c:pt>
              </c:strCache>
            </c:strRef>
          </c:tx>
          <c:marker>
            <c:symbol val="none"/>
          </c:marker>
          <c:cat>
            <c:numRef>
              <c:f>mujeres!$B$46:$N$46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mujeres!$B$47:$N$47</c:f>
              <c:numCache>
                <c:formatCode>0.0</c:formatCode>
                <c:ptCount val="13"/>
                <c:pt idx="0">
                  <c:v>35.99</c:v>
                </c:pt>
                <c:pt idx="1">
                  <c:v>48.3</c:v>
                </c:pt>
                <c:pt idx="2">
                  <c:v>43.88</c:v>
                </c:pt>
                <c:pt idx="3">
                  <c:v>45.68</c:v>
                </c:pt>
                <c:pt idx="4">
                  <c:v>40.410000000000004</c:v>
                </c:pt>
                <c:pt idx="5">
                  <c:v>44.11</c:v>
                </c:pt>
                <c:pt idx="6">
                  <c:v>43.690000000000012</c:v>
                </c:pt>
                <c:pt idx="7">
                  <c:v>48.190000000000012</c:v>
                </c:pt>
                <c:pt idx="8">
                  <c:v>45.87</c:v>
                </c:pt>
                <c:pt idx="9">
                  <c:v>46.83</c:v>
                </c:pt>
                <c:pt idx="10">
                  <c:v>50.82</c:v>
                </c:pt>
                <c:pt idx="11">
                  <c:v>43.6</c:v>
                </c:pt>
                <c:pt idx="12">
                  <c:v>43.7</c:v>
                </c:pt>
              </c:numCache>
            </c:numRef>
          </c:val>
        </c:ser>
        <c:ser>
          <c:idx val="2"/>
          <c:order val="2"/>
          <c:tx>
            <c:strRef>
              <c:f>mujeres!$A$49</c:f>
              <c:strCache>
                <c:ptCount val="1"/>
                <c:pt idx="0">
                  <c:v>cervix</c:v>
                </c:pt>
              </c:strCache>
            </c:strRef>
          </c:tx>
          <c:marker>
            <c:symbol val="none"/>
          </c:marker>
          <c:cat>
            <c:numRef>
              <c:f>mujeres!$B$46:$N$46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mujeres!$B$49:$N$49</c:f>
              <c:numCache>
                <c:formatCode>0.0</c:formatCode>
                <c:ptCount val="13"/>
                <c:pt idx="0">
                  <c:v>50.5</c:v>
                </c:pt>
                <c:pt idx="1">
                  <c:v>46.94</c:v>
                </c:pt>
                <c:pt idx="2">
                  <c:v>45.57</c:v>
                </c:pt>
                <c:pt idx="3">
                  <c:v>48.64</c:v>
                </c:pt>
                <c:pt idx="4">
                  <c:v>42.39</c:v>
                </c:pt>
                <c:pt idx="5">
                  <c:v>42.720000000000013</c:v>
                </c:pt>
                <c:pt idx="6">
                  <c:v>35.11</c:v>
                </c:pt>
                <c:pt idx="7">
                  <c:v>30.650000000000027</c:v>
                </c:pt>
                <c:pt idx="8">
                  <c:v>26.55</c:v>
                </c:pt>
                <c:pt idx="9">
                  <c:v>29.330000000000005</c:v>
                </c:pt>
                <c:pt idx="10">
                  <c:v>32.51</c:v>
                </c:pt>
                <c:pt idx="11">
                  <c:v>27.1</c:v>
                </c:pt>
                <c:pt idx="12">
                  <c:v>26.43</c:v>
                </c:pt>
              </c:numCache>
            </c:numRef>
          </c:val>
        </c:ser>
        <c:ser>
          <c:idx val="3"/>
          <c:order val="3"/>
          <c:tx>
            <c:strRef>
              <c:f>mujeres!$A$50</c:f>
              <c:strCache>
                <c:ptCount val="1"/>
                <c:pt idx="0">
                  <c:v>estómago</c:v>
                </c:pt>
              </c:strCache>
            </c:strRef>
          </c:tx>
          <c:marker>
            <c:symbol val="none"/>
          </c:marker>
          <c:cat>
            <c:numRef>
              <c:f>mujeres!$B$46:$N$46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mujeres!$B$50:$N$50</c:f>
              <c:numCache>
                <c:formatCode>0.0</c:formatCode>
                <c:ptCount val="13"/>
                <c:pt idx="0">
                  <c:v>19.54</c:v>
                </c:pt>
                <c:pt idx="1">
                  <c:v>16.010000000000005</c:v>
                </c:pt>
                <c:pt idx="2">
                  <c:v>16.239999999999988</c:v>
                </c:pt>
                <c:pt idx="3">
                  <c:v>17.779999999999987</c:v>
                </c:pt>
                <c:pt idx="4">
                  <c:v>16.54</c:v>
                </c:pt>
                <c:pt idx="5">
                  <c:v>14.2</c:v>
                </c:pt>
                <c:pt idx="6">
                  <c:v>15.81</c:v>
                </c:pt>
                <c:pt idx="7">
                  <c:v>13.72</c:v>
                </c:pt>
                <c:pt idx="8">
                  <c:v>13.78</c:v>
                </c:pt>
                <c:pt idx="9">
                  <c:v>13.14</c:v>
                </c:pt>
                <c:pt idx="10">
                  <c:v>12.26</c:v>
                </c:pt>
                <c:pt idx="11">
                  <c:v>11.3</c:v>
                </c:pt>
                <c:pt idx="12">
                  <c:v>10.8</c:v>
                </c:pt>
              </c:numCache>
            </c:numRef>
          </c:val>
        </c:ser>
        <c:ser>
          <c:idx val="4"/>
          <c:order val="4"/>
          <c:tx>
            <c:strRef>
              <c:f>mujeres!$A$51</c:f>
              <c:strCache>
                <c:ptCount val="1"/>
                <c:pt idx="0">
                  <c:v>tiroides</c:v>
                </c:pt>
              </c:strCache>
            </c:strRef>
          </c:tx>
          <c:marker>
            <c:symbol val="none"/>
          </c:marker>
          <c:cat>
            <c:numRef>
              <c:f>mujeres!$B$46:$N$46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mujeres!$B$51:$N$51</c:f>
              <c:numCache>
                <c:formatCode>0.0</c:formatCode>
                <c:ptCount val="13"/>
                <c:pt idx="0">
                  <c:v>9.09</c:v>
                </c:pt>
                <c:pt idx="1">
                  <c:v>8.93</c:v>
                </c:pt>
                <c:pt idx="2">
                  <c:v>9.93</c:v>
                </c:pt>
                <c:pt idx="3">
                  <c:v>10.83</c:v>
                </c:pt>
                <c:pt idx="4">
                  <c:v>10.94</c:v>
                </c:pt>
                <c:pt idx="5">
                  <c:v>12.62</c:v>
                </c:pt>
                <c:pt idx="6">
                  <c:v>14.18</c:v>
                </c:pt>
                <c:pt idx="7">
                  <c:v>13.09</c:v>
                </c:pt>
                <c:pt idx="8">
                  <c:v>16.05</c:v>
                </c:pt>
                <c:pt idx="9">
                  <c:v>17.52</c:v>
                </c:pt>
                <c:pt idx="10">
                  <c:v>17.93</c:v>
                </c:pt>
                <c:pt idx="11">
                  <c:v>19.2</c:v>
                </c:pt>
                <c:pt idx="12">
                  <c:v>20.6</c:v>
                </c:pt>
              </c:numCache>
            </c:numRef>
          </c:val>
        </c:ser>
        <c:ser>
          <c:idx val="5"/>
          <c:order val="5"/>
          <c:tx>
            <c:strRef>
              <c:f>mujeres!$A$52</c:f>
              <c:strCache>
                <c:ptCount val="1"/>
                <c:pt idx="0">
                  <c:v>colon</c:v>
                </c:pt>
              </c:strCache>
            </c:strRef>
          </c:tx>
          <c:marker>
            <c:symbol val="none"/>
          </c:marker>
          <c:cat>
            <c:numRef>
              <c:f>mujeres!$B$46:$N$46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mujeres!$B$52:$N$52</c:f>
              <c:numCache>
                <c:formatCode>0.0</c:formatCode>
                <c:ptCount val="13"/>
                <c:pt idx="0">
                  <c:v>7.6899999999999995</c:v>
                </c:pt>
                <c:pt idx="1">
                  <c:v>9.09</c:v>
                </c:pt>
                <c:pt idx="2">
                  <c:v>7.4700000000000024</c:v>
                </c:pt>
                <c:pt idx="3">
                  <c:v>9.34</c:v>
                </c:pt>
                <c:pt idx="4">
                  <c:v>10.88</c:v>
                </c:pt>
                <c:pt idx="5">
                  <c:v>9.84</c:v>
                </c:pt>
                <c:pt idx="6">
                  <c:v>8.4500000000000028</c:v>
                </c:pt>
                <c:pt idx="7">
                  <c:v>9.2200000000000024</c:v>
                </c:pt>
                <c:pt idx="8">
                  <c:v>9.8000000000000007</c:v>
                </c:pt>
                <c:pt idx="9">
                  <c:v>10.67</c:v>
                </c:pt>
                <c:pt idx="10">
                  <c:v>9.98</c:v>
                </c:pt>
                <c:pt idx="11">
                  <c:v>9</c:v>
                </c:pt>
                <c:pt idx="12">
                  <c:v>9</c:v>
                </c:pt>
              </c:numCache>
            </c:numRef>
          </c:val>
        </c:ser>
        <c:marker val="1"/>
        <c:axId val="85385984"/>
        <c:axId val="85387520"/>
      </c:lineChart>
      <c:catAx>
        <c:axId val="8538598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5387520"/>
        <c:crosses val="autoZero"/>
        <c:auto val="1"/>
        <c:lblAlgn val="ctr"/>
        <c:lblOffset val="100"/>
      </c:catAx>
      <c:valAx>
        <c:axId val="8538752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TASAS AJUSTADAS</a:t>
                </a:r>
              </a:p>
            </c:rich>
          </c:tx>
          <c:layout>
            <c:manualLayout>
              <c:xMode val="edge"/>
              <c:yMode val="edge"/>
              <c:x val="5.5823996277685521E-2"/>
              <c:y val="0.32822712080026212"/>
            </c:manualLayout>
          </c:layout>
        </c:title>
        <c:numFmt formatCode="0.0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538598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R"/>
          </a:p>
        </c:txPr>
      </c:dTable>
    </c:plotArea>
    <c:plotVisOnly val="1"/>
    <c:dispBlanksAs val="gap"/>
  </c:chart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R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582001986064364"/>
          <c:y val="0.19330606745828535"/>
          <c:w val="0.47686682294990557"/>
          <c:h val="0.71665583090869878"/>
        </c:manualLayout>
      </c:layout>
      <c:doughnutChart>
        <c:varyColors val="1"/>
        <c:ser>
          <c:idx val="0"/>
          <c:order val="0"/>
          <c:explosion val="2"/>
          <c:dPt>
            <c:idx val="0"/>
            <c:explosion val="20"/>
          </c:dPt>
          <c:dPt>
            <c:idx val="1"/>
            <c:explosion val="17"/>
            <c:spPr>
              <a:solidFill>
                <a:srgbClr val="00B050"/>
              </a:solidFill>
            </c:spPr>
          </c:dPt>
          <c:dPt>
            <c:idx val="2"/>
            <c:explosion val="18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7"/>
            <c:explosion val="16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s-ES" sz="1800">
                        <a:solidFill>
                          <a:schemeClr val="bg1"/>
                        </a:solidFill>
                      </a:rPr>
                      <a:t>15%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1800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mujeres!$A$24:$A$31</c:f>
              <c:strCache>
                <c:ptCount val="8"/>
                <c:pt idx="0">
                  <c:v>MAMA</c:v>
                </c:pt>
                <c:pt idx="1">
                  <c:v>ESTOMAGO</c:v>
                </c:pt>
                <c:pt idx="2">
                  <c:v>COLON</c:v>
                </c:pt>
                <c:pt idx="3">
                  <c:v>CERVIX</c:v>
                </c:pt>
                <c:pt idx="4">
                  <c:v>PÁNCREAS</c:v>
                </c:pt>
                <c:pt idx="5">
                  <c:v>HÍGADO</c:v>
                </c:pt>
                <c:pt idx="6">
                  <c:v>PULMÓN</c:v>
                </c:pt>
                <c:pt idx="7">
                  <c:v>OTRAS LOCALIZACIONES</c:v>
                </c:pt>
              </c:strCache>
            </c:strRef>
          </c:cat>
          <c:val>
            <c:numRef>
              <c:f>mujeres!$C$24:$C$31</c:f>
              <c:numCache>
                <c:formatCode>General</c:formatCode>
                <c:ptCount val="8"/>
                <c:pt idx="0">
                  <c:v>331</c:v>
                </c:pt>
                <c:pt idx="1">
                  <c:v>228</c:v>
                </c:pt>
                <c:pt idx="2">
                  <c:v>174</c:v>
                </c:pt>
                <c:pt idx="3">
                  <c:v>128</c:v>
                </c:pt>
                <c:pt idx="4">
                  <c:v>123</c:v>
                </c:pt>
                <c:pt idx="5">
                  <c:v>117</c:v>
                </c:pt>
                <c:pt idx="6">
                  <c:v>105</c:v>
                </c:pt>
                <c:pt idx="7">
                  <c:v>876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3856272569118186"/>
          <c:y val="0.33401016164011915"/>
          <c:w val="0.2522752628938178"/>
          <c:h val="0.39853014358493632"/>
        </c:manualLayout>
      </c:layout>
      <c:txPr>
        <a:bodyPr/>
        <a:lstStyle/>
        <a:p>
          <a:pPr>
            <a:defRPr lang="es-ES" sz="1400"/>
          </a:pPr>
          <a:endParaRPr lang="es-CR"/>
        </a:p>
      </c:txPr>
    </c:legend>
    <c:plotVisOnly val="1"/>
    <c:dispBlanksAs val="zero"/>
  </c:chart>
  <c:externalData r:id="rId2"/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_tradnl" sz="1600" b="1" i="0" u="none" strike="noStrike" baseline="0">
                <a:latin typeface="Arial" pitchFamily="34" charset="0"/>
                <a:cs typeface="Arial" pitchFamily="34" charset="0"/>
              </a:rPr>
              <a:t>Mortalidad  por tumores malignos más frecuentes en mujeres  </a:t>
            </a:r>
          </a:p>
          <a:p>
            <a:pPr>
              <a:defRPr lang="es-ES"/>
            </a:pPr>
            <a:r>
              <a:rPr lang="es-ES_tradnl" sz="1600" b="1" i="0" u="none" strike="noStrike" baseline="0">
                <a:latin typeface="Arial" pitchFamily="34" charset="0"/>
                <a:cs typeface="Arial" pitchFamily="34" charset="0"/>
              </a:rPr>
              <a:t>según año Costa Rica 2000-2014</a:t>
            </a:r>
            <a:br>
              <a:rPr lang="es-ES_tradnl" sz="1600" b="1" i="0" u="none" strike="noStrike" baseline="0">
                <a:latin typeface="Arial" pitchFamily="34" charset="0"/>
                <a:cs typeface="Arial" pitchFamily="34" charset="0"/>
              </a:rPr>
            </a:br>
            <a:r>
              <a:rPr lang="es-ES_tradnl" sz="1200" b="1" i="0" u="none" strike="noStrike" baseline="0">
                <a:latin typeface="Arial" pitchFamily="34" charset="0"/>
                <a:cs typeface="Arial" pitchFamily="34" charset="0"/>
              </a:rPr>
              <a:t>(tasas ajustadas por 100 000 mujeres)</a:t>
            </a:r>
            <a:endParaRPr lang="es-ES" sz="1600">
              <a:latin typeface="Arial" pitchFamily="34" charset="0"/>
              <a:cs typeface="Arial" pitchFamily="34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6108396652744228"/>
          <c:y val="0.17081765760870635"/>
          <c:w val="0.82107042271641062"/>
          <c:h val="0.53796789707596659"/>
        </c:manualLayout>
      </c:layout>
      <c:lineChart>
        <c:grouping val="standard"/>
        <c:ser>
          <c:idx val="2"/>
          <c:order val="0"/>
          <c:tx>
            <c:strRef>
              <c:f>mujeres!$C$2</c:f>
              <c:strCache>
                <c:ptCount val="1"/>
                <c:pt idx="0">
                  <c:v>mama</c:v>
                </c:pt>
              </c:strCache>
            </c:strRef>
          </c:tx>
          <c:marker>
            <c:symbol val="none"/>
          </c:marker>
          <c:cat>
            <c:numRef>
              <c:f>mujeres!$A$3:$A$17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mujeres!$C$3:$C$17</c:f>
              <c:numCache>
                <c:formatCode>0.0</c:formatCode>
                <c:ptCount val="15"/>
                <c:pt idx="0">
                  <c:v>10.76</c:v>
                </c:pt>
                <c:pt idx="1">
                  <c:v>11.59</c:v>
                </c:pt>
                <c:pt idx="2">
                  <c:v>11.64</c:v>
                </c:pt>
                <c:pt idx="3">
                  <c:v>11.27</c:v>
                </c:pt>
                <c:pt idx="4">
                  <c:v>10.94</c:v>
                </c:pt>
                <c:pt idx="5">
                  <c:v>10.8</c:v>
                </c:pt>
                <c:pt idx="6">
                  <c:v>13.14</c:v>
                </c:pt>
                <c:pt idx="7">
                  <c:v>11.8</c:v>
                </c:pt>
                <c:pt idx="8">
                  <c:v>12.59</c:v>
                </c:pt>
                <c:pt idx="9">
                  <c:v>12.2</c:v>
                </c:pt>
                <c:pt idx="10">
                  <c:v>12.04</c:v>
                </c:pt>
                <c:pt idx="11">
                  <c:v>10.4</c:v>
                </c:pt>
                <c:pt idx="12">
                  <c:v>11.3</c:v>
                </c:pt>
                <c:pt idx="13">
                  <c:v>13.4</c:v>
                </c:pt>
                <c:pt idx="14">
                  <c:v>12.2</c:v>
                </c:pt>
              </c:numCache>
            </c:numRef>
          </c:val>
        </c:ser>
        <c:ser>
          <c:idx val="1"/>
          <c:order val="1"/>
          <c:tx>
            <c:strRef>
              <c:f>mujeres!$B$2</c:f>
              <c:strCache>
                <c:ptCount val="1"/>
                <c:pt idx="0">
                  <c:v>estómago</c:v>
                </c:pt>
              </c:strCache>
            </c:strRef>
          </c:tx>
          <c:marker>
            <c:symbol val="none"/>
          </c:marker>
          <c:cat>
            <c:numRef>
              <c:f>mujeres!$A$3:$A$17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mujeres!$B$3:$B$17</c:f>
              <c:numCache>
                <c:formatCode>0.0</c:formatCode>
                <c:ptCount val="15"/>
                <c:pt idx="0">
                  <c:v>12.6</c:v>
                </c:pt>
                <c:pt idx="1">
                  <c:v>13.65</c:v>
                </c:pt>
                <c:pt idx="2">
                  <c:v>10.93</c:v>
                </c:pt>
                <c:pt idx="3">
                  <c:v>10.15</c:v>
                </c:pt>
                <c:pt idx="4">
                  <c:v>10.7</c:v>
                </c:pt>
                <c:pt idx="5">
                  <c:v>9.98</c:v>
                </c:pt>
                <c:pt idx="6">
                  <c:v>8.7000000000000011</c:v>
                </c:pt>
                <c:pt idx="7">
                  <c:v>8.3000000000000007</c:v>
                </c:pt>
                <c:pt idx="8">
                  <c:v>9.3700000000000028</c:v>
                </c:pt>
                <c:pt idx="9">
                  <c:v>8.68</c:v>
                </c:pt>
                <c:pt idx="10">
                  <c:v>9.08</c:v>
                </c:pt>
                <c:pt idx="11">
                  <c:v>7.9</c:v>
                </c:pt>
                <c:pt idx="12">
                  <c:v>9.5</c:v>
                </c:pt>
                <c:pt idx="13">
                  <c:v>8.6</c:v>
                </c:pt>
                <c:pt idx="14">
                  <c:v>8</c:v>
                </c:pt>
              </c:numCache>
            </c:numRef>
          </c:val>
        </c:ser>
        <c:ser>
          <c:idx val="3"/>
          <c:order val="2"/>
          <c:tx>
            <c:strRef>
              <c:f>mujeres!$D$2</c:f>
              <c:strCache>
                <c:ptCount val="1"/>
                <c:pt idx="0">
                  <c:v>cervix</c:v>
                </c:pt>
              </c:strCache>
            </c:strRef>
          </c:tx>
          <c:marker>
            <c:symbol val="none"/>
          </c:marker>
          <c:cat>
            <c:numRef>
              <c:f>mujeres!$A$3:$A$17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mujeres!$D$3:$D$17</c:f>
              <c:numCache>
                <c:formatCode>0.0</c:formatCode>
                <c:ptCount val="15"/>
                <c:pt idx="0">
                  <c:v>7.88</c:v>
                </c:pt>
                <c:pt idx="1">
                  <c:v>8.81</c:v>
                </c:pt>
                <c:pt idx="2">
                  <c:v>5.3199999999999985</c:v>
                </c:pt>
                <c:pt idx="3">
                  <c:v>5.6</c:v>
                </c:pt>
                <c:pt idx="4">
                  <c:v>6.3199999999999985</c:v>
                </c:pt>
                <c:pt idx="5">
                  <c:v>5.89</c:v>
                </c:pt>
                <c:pt idx="6">
                  <c:v>4.9400000000000004</c:v>
                </c:pt>
                <c:pt idx="7">
                  <c:v>4.72</c:v>
                </c:pt>
                <c:pt idx="8">
                  <c:v>5.1899999999999995</c:v>
                </c:pt>
                <c:pt idx="9">
                  <c:v>5.78</c:v>
                </c:pt>
                <c:pt idx="10">
                  <c:v>5.29</c:v>
                </c:pt>
                <c:pt idx="11">
                  <c:v>4.0999999999999996</c:v>
                </c:pt>
                <c:pt idx="12">
                  <c:v>5.4</c:v>
                </c:pt>
                <c:pt idx="13">
                  <c:v>5</c:v>
                </c:pt>
                <c:pt idx="14">
                  <c:v>4.7</c:v>
                </c:pt>
              </c:numCache>
            </c:numRef>
          </c:val>
        </c:ser>
        <c:ser>
          <c:idx val="4"/>
          <c:order val="3"/>
          <c:tx>
            <c:strRef>
              <c:f>mujeres!$E$2</c:f>
              <c:strCache>
                <c:ptCount val="1"/>
                <c:pt idx="0">
                  <c:v>pulmón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mujeres!$A$3:$A$17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mujeres!$E$3:$E$17</c:f>
              <c:numCache>
                <c:formatCode>0.0</c:formatCode>
                <c:ptCount val="15"/>
                <c:pt idx="0">
                  <c:v>5.4300000000000024</c:v>
                </c:pt>
                <c:pt idx="1">
                  <c:v>4.42</c:v>
                </c:pt>
                <c:pt idx="2">
                  <c:v>3.7800000000000002</c:v>
                </c:pt>
                <c:pt idx="3">
                  <c:v>4.55</c:v>
                </c:pt>
                <c:pt idx="4">
                  <c:v>4.5599999999999996</c:v>
                </c:pt>
                <c:pt idx="5">
                  <c:v>4.55</c:v>
                </c:pt>
                <c:pt idx="6">
                  <c:v>3.19</c:v>
                </c:pt>
                <c:pt idx="7">
                  <c:v>3.88</c:v>
                </c:pt>
                <c:pt idx="8">
                  <c:v>3.46</c:v>
                </c:pt>
                <c:pt idx="9">
                  <c:v>3.3499999999999988</c:v>
                </c:pt>
                <c:pt idx="10">
                  <c:v>3.36</c:v>
                </c:pt>
                <c:pt idx="11">
                  <c:v>3.5</c:v>
                </c:pt>
                <c:pt idx="12">
                  <c:v>3.5</c:v>
                </c:pt>
                <c:pt idx="13">
                  <c:v>3.4</c:v>
                </c:pt>
                <c:pt idx="14">
                  <c:v>3.6</c:v>
                </c:pt>
              </c:numCache>
            </c:numRef>
          </c:val>
        </c:ser>
        <c:ser>
          <c:idx val="0"/>
          <c:order val="4"/>
          <c:tx>
            <c:strRef>
              <c:f>mujeres!$F$2</c:f>
              <c:strCache>
                <c:ptCount val="1"/>
                <c:pt idx="0">
                  <c:v>colon</c:v>
                </c:pt>
              </c:strCache>
            </c:strRef>
          </c:tx>
          <c:marker>
            <c:symbol val="none"/>
          </c:marker>
          <c:cat>
            <c:numRef>
              <c:f>mujeres!$A$3:$A$17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mujeres!$F$3:$F$17</c:f>
              <c:numCache>
                <c:formatCode>0.0</c:formatCode>
                <c:ptCount val="15"/>
                <c:pt idx="0">
                  <c:v>6.48</c:v>
                </c:pt>
                <c:pt idx="1">
                  <c:v>5.1499999999999995</c:v>
                </c:pt>
                <c:pt idx="2">
                  <c:v>5.58</c:v>
                </c:pt>
                <c:pt idx="3">
                  <c:v>6.1199999999999966</c:v>
                </c:pt>
                <c:pt idx="4">
                  <c:v>6.1099999999999985</c:v>
                </c:pt>
                <c:pt idx="5">
                  <c:v>6.4300000000000024</c:v>
                </c:pt>
                <c:pt idx="6">
                  <c:v>5.49</c:v>
                </c:pt>
                <c:pt idx="7">
                  <c:v>6.92</c:v>
                </c:pt>
                <c:pt idx="8">
                  <c:v>5.8</c:v>
                </c:pt>
                <c:pt idx="9">
                  <c:v>5.87</c:v>
                </c:pt>
                <c:pt idx="10">
                  <c:v>5.52</c:v>
                </c:pt>
                <c:pt idx="11">
                  <c:v>6</c:v>
                </c:pt>
                <c:pt idx="12">
                  <c:v>6.3</c:v>
                </c:pt>
                <c:pt idx="13">
                  <c:v>6.4</c:v>
                </c:pt>
                <c:pt idx="14">
                  <c:v>6</c:v>
                </c:pt>
              </c:numCache>
            </c:numRef>
          </c:val>
        </c:ser>
        <c:marker val="1"/>
        <c:axId val="87244160"/>
        <c:axId val="87262336"/>
      </c:lineChart>
      <c:catAx>
        <c:axId val="8724416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7262336"/>
        <c:crosses val="autoZero"/>
        <c:auto val="1"/>
        <c:lblAlgn val="ctr"/>
        <c:lblOffset val="100"/>
      </c:catAx>
      <c:valAx>
        <c:axId val="87262336"/>
        <c:scaling>
          <c:orientation val="minMax"/>
          <c:max val="15"/>
          <c:min val="2"/>
        </c:scaling>
        <c:axPos val="l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ES"/>
                  <a:t>tasas</a:t>
                </a:r>
                <a:r>
                  <a:rPr lang="es-ES" baseline="0"/>
                  <a:t> ajustadas</a:t>
                </a:r>
              </a:p>
              <a:p>
                <a:pPr>
                  <a:defRPr lang="es-ES"/>
                </a:pPr>
                <a:endParaRPr lang="es-ES"/>
              </a:p>
            </c:rich>
          </c:tx>
          <c:layout>
            <c:manualLayout>
              <c:xMode val="edge"/>
              <c:yMode val="edge"/>
              <c:x val="6.9439605125902013E-2"/>
              <c:y val="0.36888862725048294"/>
            </c:manualLayout>
          </c:layout>
          <c:spPr>
            <a:ln>
              <a:noFill/>
            </a:ln>
          </c:spPr>
        </c:title>
        <c:numFmt formatCode="0.0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724416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R"/>
          </a:p>
        </c:txPr>
      </c:dTable>
    </c:plotArea>
    <c:plotVisOnly val="1"/>
    <c:dispBlanksAs val="gap"/>
  </c:chart>
  <c:externalData r:id="rId2"/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R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lang="es-ES"/>
            </a:pPr>
            <a:r>
              <a:rPr lang="es-ES" sz="1600" b="1" i="0" baseline="0"/>
              <a:t>DISTRIBUCIÓN RELATIVA  DE INCIDENCIA DE CÁNCER </a:t>
            </a:r>
            <a:endParaRPr lang="es-ES" sz="1600"/>
          </a:p>
          <a:p>
            <a:pPr algn="ctr">
              <a:defRPr lang="es-ES"/>
            </a:pPr>
            <a:r>
              <a:rPr lang="es-ES" sz="1600" b="1" i="0" baseline="0"/>
              <a:t>EN HOMBRES DE COSTA RICA DURANTE EL 2012</a:t>
            </a:r>
          </a:p>
        </c:rich>
      </c:tx>
      <c:layout>
        <c:manualLayout>
          <c:xMode val="edge"/>
          <c:yMode val="edge"/>
          <c:x val="0.23528533277298644"/>
          <c:y val="1.2163743138140374E-2"/>
        </c:manualLayout>
      </c:layout>
    </c:title>
    <c:plotArea>
      <c:layout>
        <c:manualLayout>
          <c:layoutTarget val="inner"/>
          <c:xMode val="edge"/>
          <c:yMode val="edge"/>
          <c:x val="9.8583226213156128E-2"/>
          <c:y val="0.19161662691102063"/>
          <c:w val="0.45490789094218942"/>
          <c:h val="0.69579243342802011"/>
        </c:manualLayout>
      </c:layout>
      <c:doughnutChart>
        <c:varyColors val="1"/>
        <c:ser>
          <c:idx val="0"/>
          <c:order val="0"/>
          <c:explosion val="3"/>
          <c:dPt>
            <c:idx val="0"/>
            <c:explosion val="15"/>
          </c:dPt>
          <c:dPt>
            <c:idx val="1"/>
            <c:explosion val="15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1400" b="1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HOMBRES!$A$12:$A$18</c:f>
              <c:strCache>
                <c:ptCount val="7"/>
                <c:pt idx="0">
                  <c:v>PIEL</c:v>
                </c:pt>
                <c:pt idx="1">
                  <c:v>GLANDULA PROSTATICA</c:v>
                </c:pt>
                <c:pt idx="2">
                  <c:v>ESTOMAGO</c:v>
                </c:pt>
                <c:pt idx="3">
                  <c:v>COLON</c:v>
                </c:pt>
                <c:pt idx="4">
                  <c:v>GANGLIOS LINFÁTICOS</c:v>
                </c:pt>
                <c:pt idx="5">
                  <c:v>BRONQUIOS Y PULMON</c:v>
                </c:pt>
                <c:pt idx="6">
                  <c:v>OTROS</c:v>
                </c:pt>
              </c:strCache>
            </c:strRef>
          </c:cat>
          <c:val>
            <c:numRef>
              <c:f>HOMBRES!$B$12:$B$18</c:f>
              <c:numCache>
                <c:formatCode>General</c:formatCode>
                <c:ptCount val="7"/>
                <c:pt idx="0">
                  <c:v>1152</c:v>
                </c:pt>
                <c:pt idx="1">
                  <c:v>971</c:v>
                </c:pt>
                <c:pt idx="2">
                  <c:v>395</c:v>
                </c:pt>
                <c:pt idx="3">
                  <c:v>192</c:v>
                </c:pt>
                <c:pt idx="4">
                  <c:v>191</c:v>
                </c:pt>
                <c:pt idx="5">
                  <c:v>161</c:v>
                </c:pt>
                <c:pt idx="6">
                  <c:v>1268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0850428784469202"/>
          <c:y val="0.28527377760367767"/>
          <c:w val="0.26487054986690151"/>
          <c:h val="0.49791420538432829"/>
        </c:manualLayout>
      </c:layout>
      <c:txPr>
        <a:bodyPr/>
        <a:lstStyle/>
        <a:p>
          <a:pPr>
            <a:defRPr lang="es-ES" sz="1400">
              <a:latin typeface="Arial" pitchFamily="34" charset="0"/>
              <a:cs typeface="Arial" pitchFamily="34" charset="0"/>
            </a:defRPr>
          </a:pPr>
          <a:endParaRPr lang="es-CR"/>
        </a:p>
      </c:txPr>
    </c:legend>
    <c:plotVisOnly val="1"/>
    <c:dispBlanksAs val="zero"/>
  </c:chart>
  <c:externalData r:id="rId2"/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lang="es-ES">
                <a:latin typeface="Times New Roman" pitchFamily="18" charset="0"/>
                <a:cs typeface="Times New Roman" pitchFamily="18" charset="0"/>
              </a:defRPr>
            </a:pPr>
            <a:r>
              <a:rPr lang="es-ES" sz="1600" b="1" i="0" baseline="0">
                <a:latin typeface="Arial" pitchFamily="34" charset="0"/>
                <a:cs typeface="Arial" pitchFamily="34" charset="0"/>
              </a:rPr>
              <a:t>Incidencia de tumores malignos más frecuentes en hombres </a:t>
            </a:r>
          </a:p>
          <a:p>
            <a:pPr algn="ctr">
              <a:defRPr lang="es-ES">
                <a:latin typeface="Times New Roman" pitchFamily="18" charset="0"/>
                <a:cs typeface="Times New Roman" pitchFamily="18" charset="0"/>
              </a:defRPr>
            </a:pPr>
            <a:r>
              <a:rPr lang="es-ES" sz="1600" b="1" i="0" baseline="0">
                <a:latin typeface="Arial" pitchFamily="34" charset="0"/>
                <a:cs typeface="Arial" pitchFamily="34" charset="0"/>
              </a:rPr>
              <a:t>según año,  Costa Rica 2000-2012</a:t>
            </a:r>
            <a:br>
              <a:rPr lang="es-ES" sz="1600" b="1" i="0" baseline="0">
                <a:latin typeface="Arial" pitchFamily="34" charset="0"/>
                <a:cs typeface="Arial" pitchFamily="34" charset="0"/>
              </a:rPr>
            </a:br>
            <a:r>
              <a:rPr lang="es-ES" sz="1100" b="1" i="0" baseline="0">
                <a:latin typeface="Arial" pitchFamily="34" charset="0"/>
                <a:cs typeface="Arial" pitchFamily="34" charset="0"/>
              </a:rPr>
              <a:t>(tasa ajustadas por 100.000 varones)</a:t>
            </a:r>
            <a:endParaRPr lang="es-ES" sz="1600" b="1" i="0" baseline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1661148200142256"/>
          <c:y val="0"/>
        </c:manualLayout>
      </c:layout>
    </c:title>
    <c:plotArea>
      <c:layout>
        <c:manualLayout>
          <c:layoutTarget val="inner"/>
          <c:xMode val="edge"/>
          <c:yMode val="edge"/>
          <c:x val="0.13941131208276242"/>
          <c:y val="0.17764757807817635"/>
          <c:w val="0.80843110902422644"/>
          <c:h val="0.51220431430062752"/>
        </c:manualLayout>
      </c:layout>
      <c:lineChart>
        <c:grouping val="standard"/>
        <c:ser>
          <c:idx val="0"/>
          <c:order val="0"/>
          <c:tx>
            <c:strRef>
              <c:f>HOMBRES!$A$22</c:f>
              <c:strCache>
                <c:ptCount val="1"/>
                <c:pt idx="0">
                  <c:v>próstata</c:v>
                </c:pt>
              </c:strCache>
            </c:strRef>
          </c:tx>
          <c:marker>
            <c:symbol val="none"/>
          </c:marker>
          <c:cat>
            <c:numRef>
              <c:f>HOMBRES!$B$21:$N$21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HOMBRES!$B$22:$N$22</c:f>
              <c:numCache>
                <c:formatCode>General</c:formatCode>
                <c:ptCount val="13"/>
                <c:pt idx="0">
                  <c:v>46.01</c:v>
                </c:pt>
                <c:pt idx="1">
                  <c:v>48.760000000000012</c:v>
                </c:pt>
                <c:pt idx="2">
                  <c:v>57.09</c:v>
                </c:pt>
                <c:pt idx="3">
                  <c:v>58.43</c:v>
                </c:pt>
                <c:pt idx="4">
                  <c:v>55.71</c:v>
                </c:pt>
                <c:pt idx="5">
                  <c:v>50.95</c:v>
                </c:pt>
                <c:pt idx="6">
                  <c:v>52.15</c:v>
                </c:pt>
                <c:pt idx="7">
                  <c:v>54.03</c:v>
                </c:pt>
                <c:pt idx="8">
                  <c:v>58.07</c:v>
                </c:pt>
                <c:pt idx="9">
                  <c:v>56.88</c:v>
                </c:pt>
                <c:pt idx="10">
                  <c:v>50.17</c:v>
                </c:pt>
                <c:pt idx="11">
                  <c:v>45.5</c:v>
                </c:pt>
                <c:pt idx="12" formatCode="0.0">
                  <c:v>44.9</c:v>
                </c:pt>
              </c:numCache>
            </c:numRef>
          </c:val>
        </c:ser>
        <c:ser>
          <c:idx val="1"/>
          <c:order val="1"/>
          <c:tx>
            <c:strRef>
              <c:f>HOMBRES!$A$23</c:f>
              <c:strCache>
                <c:ptCount val="1"/>
                <c:pt idx="0">
                  <c:v>piel</c:v>
                </c:pt>
              </c:strCache>
            </c:strRef>
          </c:tx>
          <c:marker>
            <c:symbol val="none"/>
          </c:marker>
          <c:cat>
            <c:numRef>
              <c:f>HOMBRES!$B$21:$N$21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HOMBRES!$B$23:$N$23</c:f>
              <c:numCache>
                <c:formatCode>General</c:formatCode>
                <c:ptCount val="13"/>
                <c:pt idx="0">
                  <c:v>42.39</c:v>
                </c:pt>
                <c:pt idx="1">
                  <c:v>51.52</c:v>
                </c:pt>
                <c:pt idx="2">
                  <c:v>48.74</c:v>
                </c:pt>
                <c:pt idx="3">
                  <c:v>53.61</c:v>
                </c:pt>
                <c:pt idx="4">
                  <c:v>46.74</c:v>
                </c:pt>
                <c:pt idx="5">
                  <c:v>49.75</c:v>
                </c:pt>
                <c:pt idx="6">
                  <c:v>48.720000000000013</c:v>
                </c:pt>
                <c:pt idx="7">
                  <c:v>52.220000000000013</c:v>
                </c:pt>
                <c:pt idx="8">
                  <c:v>54.44</c:v>
                </c:pt>
                <c:pt idx="9">
                  <c:v>52.39</c:v>
                </c:pt>
                <c:pt idx="10">
                  <c:v>55.760000000000012</c:v>
                </c:pt>
                <c:pt idx="11">
                  <c:v>53</c:v>
                </c:pt>
                <c:pt idx="12" formatCode="0.0">
                  <c:v>49.5</c:v>
                </c:pt>
              </c:numCache>
            </c:numRef>
          </c:val>
        </c:ser>
        <c:ser>
          <c:idx val="2"/>
          <c:order val="2"/>
          <c:tx>
            <c:strRef>
              <c:f>HOMBRES!$A$24</c:f>
              <c:strCache>
                <c:ptCount val="1"/>
                <c:pt idx="0">
                  <c:v>estómago</c:v>
                </c:pt>
              </c:strCache>
            </c:strRef>
          </c:tx>
          <c:marker>
            <c:symbol val="none"/>
          </c:marker>
          <c:cat>
            <c:numRef>
              <c:f>HOMBRES!$B$21:$N$21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HOMBRES!$B$24:$N$24</c:f>
              <c:numCache>
                <c:formatCode>General</c:formatCode>
                <c:ptCount val="13"/>
                <c:pt idx="0">
                  <c:v>34.83</c:v>
                </c:pt>
                <c:pt idx="1">
                  <c:v>34.340000000000003</c:v>
                </c:pt>
                <c:pt idx="2">
                  <c:v>28.89</c:v>
                </c:pt>
                <c:pt idx="3">
                  <c:v>32.880000000000003</c:v>
                </c:pt>
                <c:pt idx="4">
                  <c:v>27.479999999999986</c:v>
                </c:pt>
                <c:pt idx="5">
                  <c:v>27.4</c:v>
                </c:pt>
                <c:pt idx="6">
                  <c:v>23.72</c:v>
                </c:pt>
                <c:pt idx="7">
                  <c:v>22.959999999999987</c:v>
                </c:pt>
                <c:pt idx="8">
                  <c:v>22.01</c:v>
                </c:pt>
                <c:pt idx="9">
                  <c:v>22.52</c:v>
                </c:pt>
                <c:pt idx="10">
                  <c:v>20.100000000000001</c:v>
                </c:pt>
                <c:pt idx="11">
                  <c:v>17.2</c:v>
                </c:pt>
                <c:pt idx="12" formatCode="0.0">
                  <c:v>17.3</c:v>
                </c:pt>
              </c:numCache>
            </c:numRef>
          </c:val>
        </c:ser>
        <c:ser>
          <c:idx val="3"/>
          <c:order val="3"/>
          <c:tx>
            <c:strRef>
              <c:f>HOMBRES!$A$25</c:f>
              <c:strCache>
                <c:ptCount val="1"/>
                <c:pt idx="0">
                  <c:v>pulmón</c:v>
                </c:pt>
              </c:strCache>
            </c:strRef>
          </c:tx>
          <c:marker>
            <c:symbol val="none"/>
          </c:marker>
          <c:cat>
            <c:numRef>
              <c:f>HOMBRES!$B$21:$N$21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HOMBRES!$B$25:$N$25</c:f>
              <c:numCache>
                <c:formatCode>General</c:formatCode>
                <c:ptCount val="13"/>
                <c:pt idx="0">
                  <c:v>11.43</c:v>
                </c:pt>
                <c:pt idx="1">
                  <c:v>11.82</c:v>
                </c:pt>
                <c:pt idx="2">
                  <c:v>10.23</c:v>
                </c:pt>
                <c:pt idx="3">
                  <c:v>11.01</c:v>
                </c:pt>
                <c:pt idx="4">
                  <c:v>10.210000000000001</c:v>
                </c:pt>
                <c:pt idx="5">
                  <c:v>10.26</c:v>
                </c:pt>
                <c:pt idx="6">
                  <c:v>11.31</c:v>
                </c:pt>
                <c:pt idx="7">
                  <c:v>9.39</c:v>
                </c:pt>
                <c:pt idx="8">
                  <c:v>7.95</c:v>
                </c:pt>
                <c:pt idx="9">
                  <c:v>9.7900000000000009</c:v>
                </c:pt>
                <c:pt idx="10">
                  <c:v>9.4500000000000028</c:v>
                </c:pt>
                <c:pt idx="11">
                  <c:v>6.9</c:v>
                </c:pt>
                <c:pt idx="12" formatCode="0.0">
                  <c:v>7.2</c:v>
                </c:pt>
              </c:numCache>
            </c:numRef>
          </c:val>
        </c:ser>
        <c:ser>
          <c:idx val="4"/>
          <c:order val="4"/>
          <c:tx>
            <c:strRef>
              <c:f>HOMBRES!$A$26</c:f>
              <c:strCache>
                <c:ptCount val="1"/>
                <c:pt idx="0">
                  <c:v>colon</c:v>
                </c:pt>
              </c:strCache>
            </c:strRef>
          </c:tx>
          <c:marker>
            <c:symbol val="none"/>
          </c:marker>
          <c:cat>
            <c:numRef>
              <c:f>HOMBRES!$B$21:$N$21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HOMBRES!$B$26:$N$26</c:f>
              <c:numCache>
                <c:formatCode>General</c:formatCode>
                <c:ptCount val="13"/>
                <c:pt idx="0">
                  <c:v>6.49</c:v>
                </c:pt>
                <c:pt idx="1">
                  <c:v>10.32</c:v>
                </c:pt>
                <c:pt idx="2">
                  <c:v>9.07</c:v>
                </c:pt>
                <c:pt idx="3">
                  <c:v>9.81</c:v>
                </c:pt>
                <c:pt idx="4">
                  <c:v>10.33</c:v>
                </c:pt>
                <c:pt idx="5">
                  <c:v>9.2100000000000009</c:v>
                </c:pt>
                <c:pt idx="6">
                  <c:v>8.4500000000000028</c:v>
                </c:pt>
                <c:pt idx="7">
                  <c:v>9.49</c:v>
                </c:pt>
                <c:pt idx="8">
                  <c:v>9.2000000000000011</c:v>
                </c:pt>
                <c:pt idx="9">
                  <c:v>9.69</c:v>
                </c:pt>
                <c:pt idx="10">
                  <c:v>9.5300000000000011</c:v>
                </c:pt>
                <c:pt idx="11">
                  <c:v>8.9</c:v>
                </c:pt>
                <c:pt idx="12" formatCode="0.0">
                  <c:v>8.4</c:v>
                </c:pt>
              </c:numCache>
            </c:numRef>
          </c:val>
        </c:ser>
        <c:marker val="1"/>
        <c:axId val="87475328"/>
        <c:axId val="87476864"/>
      </c:lineChart>
      <c:catAx>
        <c:axId val="8747532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7476864"/>
        <c:crosses val="autoZero"/>
        <c:auto val="1"/>
        <c:lblAlgn val="ctr"/>
        <c:lblOffset val="100"/>
      </c:catAx>
      <c:valAx>
        <c:axId val="87476864"/>
        <c:scaling>
          <c:orientation val="minMax"/>
          <c:max val="60"/>
          <c:min val="0"/>
        </c:scaling>
        <c:axPos val="l"/>
        <c:title>
          <c:tx>
            <c:rich>
              <a:bodyPr/>
              <a:lstStyle/>
              <a:p>
                <a:pPr>
                  <a:defRPr lang="es-ES"/>
                </a:pPr>
                <a:r>
                  <a:rPr lang="es-CR"/>
                  <a:t>Tasa</a:t>
                </a:r>
                <a:r>
                  <a:rPr lang="es-CR" baseline="0"/>
                  <a:t> por 100 00 hombres</a:t>
                </a:r>
                <a:endParaRPr lang="es-CR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CR"/>
          </a:p>
        </c:txPr>
        <c:crossAx val="874753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s-ES"/>
            </a:pPr>
            <a:endParaRPr lang="es-CR"/>
          </a:p>
        </c:txPr>
      </c:dTable>
    </c:plotArea>
    <c:plotVisOnly val="1"/>
    <c:dispBlanksAs val="gap"/>
  </c:chart>
  <c:externalData r:id="rId2"/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R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lang="es-ES"/>
            </a:pPr>
            <a:r>
              <a:rPr lang="es-ES" sz="1600" b="1" i="0" baseline="0"/>
              <a:t>DISTRIBUCIÓN RELATIVA  DE MORTALIDAD POR CÁNCER </a:t>
            </a:r>
            <a:endParaRPr lang="es-ES" sz="1600"/>
          </a:p>
          <a:p>
            <a:pPr algn="ctr">
              <a:defRPr lang="es-ES"/>
            </a:pPr>
            <a:r>
              <a:rPr lang="es-ES" sz="1600" b="1" i="0" baseline="0"/>
              <a:t>EN HOMBRES DE COSTA RICA DURANTE EL 2014</a:t>
            </a:r>
          </a:p>
        </c:rich>
      </c:tx>
      <c:layout>
        <c:manualLayout>
          <c:xMode val="edge"/>
          <c:yMode val="edge"/>
          <c:x val="0.21173708366523786"/>
          <c:y val="1.4577778185904552E-2"/>
        </c:manualLayout>
      </c:layout>
    </c:title>
    <c:plotArea>
      <c:layout>
        <c:manualLayout>
          <c:layoutTarget val="inner"/>
          <c:xMode val="edge"/>
          <c:yMode val="edge"/>
          <c:x val="0.13832407936506233"/>
          <c:y val="0.19378130676253141"/>
          <c:w val="0.41807681133162233"/>
          <c:h val="0.63945842160213562"/>
        </c:manualLayout>
      </c:layout>
      <c:doughnutChart>
        <c:varyColors val="1"/>
        <c:ser>
          <c:idx val="0"/>
          <c:order val="0"/>
          <c:dPt>
            <c:idx val="0"/>
            <c:explosion val="12"/>
          </c:dPt>
          <c:dPt>
            <c:idx val="1"/>
            <c:explosion val="15"/>
          </c:dPt>
          <c:dPt>
            <c:idx val="2"/>
            <c:explosion val="15"/>
            <c:spPr>
              <a:solidFill>
                <a:srgbClr val="00B050"/>
              </a:solidFill>
            </c:spPr>
          </c:dPt>
          <c:dPt>
            <c:idx val="3"/>
            <c:explosion val="11"/>
          </c:dPt>
          <c:dPt>
            <c:idx val="4"/>
            <c:explosion val="8"/>
          </c:dPt>
          <c:dPt>
            <c:idx val="5"/>
            <c:explosion val="9"/>
          </c:dPt>
          <c:dPt>
            <c:idx val="6"/>
            <c:explosion val="18"/>
            <c:spPr>
              <a:solidFill>
                <a:schemeClr val="accent3">
                  <a:lumMod val="7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1400">
                    <a:solidFill>
                      <a:schemeClr val="bg1"/>
                    </a:solidFill>
                  </a:defRPr>
                </a:pPr>
                <a:endParaRPr lang="es-CR"/>
              </a:p>
            </c:txPr>
            <c:showPercent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HOMBRES!$A$31:$A$37</c:f>
              <c:strCache>
                <c:ptCount val="7"/>
                <c:pt idx="0">
                  <c:v>PROSTATA</c:v>
                </c:pt>
                <c:pt idx="1">
                  <c:v>ESTOMAGO</c:v>
                </c:pt>
                <c:pt idx="2">
                  <c:v>COLON</c:v>
                </c:pt>
                <c:pt idx="3">
                  <c:v>BRONQUIOS Y PULMON</c:v>
                </c:pt>
                <c:pt idx="4">
                  <c:v>HIGADO Y VIAS BILIARES</c:v>
                </c:pt>
                <c:pt idx="5">
                  <c:v>LINFOMAS</c:v>
                </c:pt>
                <c:pt idx="6">
                  <c:v>OTRAS LOCALIZACIONES</c:v>
                </c:pt>
              </c:strCache>
            </c:strRef>
          </c:cat>
          <c:val>
            <c:numRef>
              <c:f>HOMBRES!$B$31:$B$37</c:f>
              <c:numCache>
                <c:formatCode>General</c:formatCode>
                <c:ptCount val="7"/>
                <c:pt idx="0">
                  <c:v>412</c:v>
                </c:pt>
                <c:pt idx="1">
                  <c:v>396</c:v>
                </c:pt>
                <c:pt idx="2">
                  <c:v>185</c:v>
                </c:pt>
                <c:pt idx="3">
                  <c:v>181</c:v>
                </c:pt>
                <c:pt idx="4">
                  <c:v>149</c:v>
                </c:pt>
                <c:pt idx="5">
                  <c:v>124</c:v>
                </c:pt>
                <c:pt idx="6">
                  <c:v>1076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4162420276322385"/>
          <c:y val="0.29328669537510893"/>
          <c:w val="0.24672780468141198"/>
          <c:h val="0.48644045256376228"/>
        </c:manualLayout>
      </c:layout>
      <c:txPr>
        <a:bodyPr/>
        <a:lstStyle/>
        <a:p>
          <a:pPr>
            <a:defRPr lang="es-ES" sz="1200">
              <a:latin typeface="Arial" pitchFamily="34" charset="0"/>
              <a:cs typeface="Arial" pitchFamily="34" charset="0"/>
            </a:defRPr>
          </a:pPr>
          <a:endParaRPr lang="es-CR"/>
        </a:p>
      </c:txPr>
    </c:legend>
    <c:plotVisOnly val="1"/>
    <c:dispBlanksAs val="zero"/>
  </c:chart>
  <c:externalData r:id="rId2"/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00B3AF-8D66-4C00-B004-A88EAA92F7C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867A0E22-DD48-420F-85E3-F2CA78DD67C6}">
      <dgm:prSet phldrT="[Texto]"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1990: </a:t>
          </a:r>
          <a:r>
            <a:rPr lang="es-ES" i="1" dirty="0" smtClean="0">
              <a:latin typeface="+mj-lt"/>
              <a:cs typeface="Arial" pitchFamily="34" charset="0"/>
            </a:rPr>
            <a:t>2334</a:t>
          </a:r>
          <a:endParaRPr lang="es-ES" i="1" dirty="0">
            <a:latin typeface="+mj-lt"/>
            <a:cs typeface="Arial" pitchFamily="34" charset="0"/>
          </a:endParaRPr>
        </a:p>
      </dgm:t>
    </dgm:pt>
    <dgm:pt modelId="{85EFF96F-64C2-4946-B2B6-6CAABED8F484}" type="parTrans" cxnId="{5CF4BE48-AA32-448E-8772-01C9C0817ED7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5EA66314-1BED-496A-9113-7853C7548BBD}" type="sibTrans" cxnId="{5CF4BE48-AA32-448E-8772-01C9C0817ED7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4FA9E396-A3DE-4042-8ABD-0BA6F1496CAB}">
      <dgm:prSet phldrT="[Texto]"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2000: </a:t>
          </a:r>
          <a:r>
            <a:rPr lang="es-ES" i="1" dirty="0" smtClean="0">
              <a:latin typeface="+mj-lt"/>
              <a:cs typeface="Arial" pitchFamily="34" charset="0"/>
            </a:rPr>
            <a:t>3158</a:t>
          </a:r>
          <a:endParaRPr lang="es-ES" i="1" dirty="0">
            <a:latin typeface="+mj-lt"/>
            <a:cs typeface="Arial" pitchFamily="34" charset="0"/>
          </a:endParaRPr>
        </a:p>
      </dgm:t>
    </dgm:pt>
    <dgm:pt modelId="{6B20C508-6814-4418-9376-EB3F5DB9F6CB}" type="parTrans" cxnId="{24498CE1-EF4F-4745-BA34-D4295E5DE4AC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92284F6E-BAD6-4600-B09B-BC0CB0FADCF3}" type="sibTrans" cxnId="{24498CE1-EF4F-4745-BA34-D4295E5DE4AC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80936BD6-1F46-40C0-BDCF-96E38D886987}">
      <dgm:prSet phldrT="[Texto]"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2010: </a:t>
          </a:r>
          <a:r>
            <a:rPr lang="es-ES" i="1" dirty="0" smtClean="0">
              <a:latin typeface="+mj-lt"/>
              <a:cs typeface="Arial" pitchFamily="34" charset="0"/>
            </a:rPr>
            <a:t>4436</a:t>
          </a:r>
          <a:endParaRPr lang="es-ES" i="1" dirty="0">
            <a:latin typeface="+mj-lt"/>
            <a:cs typeface="Arial" pitchFamily="34" charset="0"/>
          </a:endParaRPr>
        </a:p>
      </dgm:t>
    </dgm:pt>
    <dgm:pt modelId="{30BD0ED3-230E-43C9-AE81-61FAC9404ED7}" type="parTrans" cxnId="{D2B585C4-223E-471D-8CB5-0290D4D2DE0F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D325AEEB-9BB3-4A52-8F2D-7C49C3CF08AB}" type="sibTrans" cxnId="{D2B585C4-223E-471D-8CB5-0290D4D2DE0F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4C7A5931-ECC8-4F8B-97E5-BBD3ACD7CFCC}">
      <dgm:prSet phldrT="[Texto]"/>
      <dgm:spPr/>
      <dgm:t>
        <a:bodyPr/>
        <a:lstStyle/>
        <a:p>
          <a:r>
            <a:rPr lang="es-ES" dirty="0" smtClean="0">
              <a:latin typeface="Arial" pitchFamily="34" charset="0"/>
              <a:cs typeface="Arial" pitchFamily="34" charset="0"/>
            </a:rPr>
            <a:t>2014: </a:t>
          </a:r>
          <a:r>
            <a:rPr lang="es-ES" i="1" dirty="0" smtClean="0">
              <a:latin typeface="+mj-lt"/>
              <a:cs typeface="Arial" pitchFamily="34" charset="0"/>
            </a:rPr>
            <a:t>4605</a:t>
          </a:r>
          <a:endParaRPr lang="es-ES" i="1" dirty="0">
            <a:latin typeface="+mj-lt"/>
            <a:cs typeface="Arial" pitchFamily="34" charset="0"/>
          </a:endParaRPr>
        </a:p>
      </dgm:t>
    </dgm:pt>
    <dgm:pt modelId="{04355F15-9584-4163-9018-FA9BCA8893DF}" type="parTrans" cxnId="{AFB3FEC6-0407-43E8-BEA8-3AD86D62E652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7DE3FAE2-9906-4F0E-BC2D-862E3F1BFAD2}" type="sibTrans" cxnId="{AFB3FEC6-0407-43E8-BEA8-3AD86D62E652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D0A81F85-A3E0-4126-B21E-1E6E41B4BD06}" type="pres">
      <dgm:prSet presAssocID="{0C00B3AF-8D66-4C00-B004-A88EAA92F7C1}" presName="arrowDiagram" presStyleCnt="0">
        <dgm:presLayoutVars>
          <dgm:chMax val="5"/>
          <dgm:dir/>
          <dgm:resizeHandles val="exact"/>
        </dgm:presLayoutVars>
      </dgm:prSet>
      <dgm:spPr/>
    </dgm:pt>
    <dgm:pt modelId="{6D93311B-E7DC-483A-9F5C-522AFA968CA7}" type="pres">
      <dgm:prSet presAssocID="{0C00B3AF-8D66-4C00-B004-A88EAA92F7C1}" presName="arrow" presStyleLbl="bgShp" presStyleIdx="0" presStyleCnt="1" custLinFactNeighborX="-391" custLinFactNeighborY="23750"/>
      <dgm:spPr/>
    </dgm:pt>
    <dgm:pt modelId="{1F603E90-4B5E-49FF-AFE2-6703A7DC6870}" type="pres">
      <dgm:prSet presAssocID="{0C00B3AF-8D66-4C00-B004-A88EAA92F7C1}" presName="arrowDiagram4" presStyleCnt="0"/>
      <dgm:spPr/>
    </dgm:pt>
    <dgm:pt modelId="{CDC01A0E-7DDD-44AA-BE47-78BE3E0EF220}" type="pres">
      <dgm:prSet presAssocID="{867A0E22-DD48-420F-85E3-F2CA78DD67C6}" presName="bullet4a" presStyleLbl="node1" presStyleIdx="0" presStyleCnt="4"/>
      <dgm:spPr/>
    </dgm:pt>
    <dgm:pt modelId="{A357F1FA-DA3D-4742-8C53-C774CE9CBB6C}" type="pres">
      <dgm:prSet presAssocID="{867A0E22-DD48-420F-85E3-F2CA78DD67C6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2EA686A-0885-4296-B1E2-F17A4135675B}" type="pres">
      <dgm:prSet presAssocID="{4FA9E396-A3DE-4042-8ABD-0BA6F1496CAB}" presName="bullet4b" presStyleLbl="node1" presStyleIdx="1" presStyleCnt="4"/>
      <dgm:spPr/>
    </dgm:pt>
    <dgm:pt modelId="{1DEAC598-9459-4233-97D5-A4CE28494351}" type="pres">
      <dgm:prSet presAssocID="{4FA9E396-A3DE-4042-8ABD-0BA6F1496CAB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FAB1698-578B-4D14-BBE9-179A26C172CF}" type="pres">
      <dgm:prSet presAssocID="{80936BD6-1F46-40C0-BDCF-96E38D886987}" presName="bullet4c" presStyleLbl="node1" presStyleIdx="2" presStyleCnt="4"/>
      <dgm:spPr/>
    </dgm:pt>
    <dgm:pt modelId="{8732CF45-AB59-4C23-A18D-8CE95997743C}" type="pres">
      <dgm:prSet presAssocID="{80936BD6-1F46-40C0-BDCF-96E38D886987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E49C598-94CF-4E51-99DE-D8DAC956EED6}" type="pres">
      <dgm:prSet presAssocID="{4C7A5931-ECC8-4F8B-97E5-BBD3ACD7CFCC}" presName="bullet4d" presStyleLbl="node1" presStyleIdx="3" presStyleCnt="4"/>
      <dgm:spPr/>
    </dgm:pt>
    <dgm:pt modelId="{296CF58E-ED7A-4C42-BA3F-41CCD5B3BE86}" type="pres">
      <dgm:prSet presAssocID="{4C7A5931-ECC8-4F8B-97E5-BBD3ACD7CFCC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B7013A3-1AF3-45AA-8E2E-BEA47F8EF7D8}" type="presOf" srcId="{4FA9E396-A3DE-4042-8ABD-0BA6F1496CAB}" destId="{1DEAC598-9459-4233-97D5-A4CE28494351}" srcOrd="0" destOrd="0" presId="urn:microsoft.com/office/officeart/2005/8/layout/arrow2"/>
    <dgm:cxn modelId="{BDFF3665-E6B1-423D-BB28-0FA955A96E8A}" type="presOf" srcId="{0C00B3AF-8D66-4C00-B004-A88EAA92F7C1}" destId="{D0A81F85-A3E0-4126-B21E-1E6E41B4BD06}" srcOrd="0" destOrd="0" presId="urn:microsoft.com/office/officeart/2005/8/layout/arrow2"/>
    <dgm:cxn modelId="{AFB3FEC6-0407-43E8-BEA8-3AD86D62E652}" srcId="{0C00B3AF-8D66-4C00-B004-A88EAA92F7C1}" destId="{4C7A5931-ECC8-4F8B-97E5-BBD3ACD7CFCC}" srcOrd="3" destOrd="0" parTransId="{04355F15-9584-4163-9018-FA9BCA8893DF}" sibTransId="{7DE3FAE2-9906-4F0E-BC2D-862E3F1BFAD2}"/>
    <dgm:cxn modelId="{D2B585C4-223E-471D-8CB5-0290D4D2DE0F}" srcId="{0C00B3AF-8D66-4C00-B004-A88EAA92F7C1}" destId="{80936BD6-1F46-40C0-BDCF-96E38D886987}" srcOrd="2" destOrd="0" parTransId="{30BD0ED3-230E-43C9-AE81-61FAC9404ED7}" sibTransId="{D325AEEB-9BB3-4A52-8F2D-7C49C3CF08AB}"/>
    <dgm:cxn modelId="{5CF4BE48-AA32-448E-8772-01C9C0817ED7}" srcId="{0C00B3AF-8D66-4C00-B004-A88EAA92F7C1}" destId="{867A0E22-DD48-420F-85E3-F2CA78DD67C6}" srcOrd="0" destOrd="0" parTransId="{85EFF96F-64C2-4946-B2B6-6CAABED8F484}" sibTransId="{5EA66314-1BED-496A-9113-7853C7548BBD}"/>
    <dgm:cxn modelId="{66C411E5-A336-4C04-B509-B405AD55B9B8}" type="presOf" srcId="{80936BD6-1F46-40C0-BDCF-96E38D886987}" destId="{8732CF45-AB59-4C23-A18D-8CE95997743C}" srcOrd="0" destOrd="0" presId="urn:microsoft.com/office/officeart/2005/8/layout/arrow2"/>
    <dgm:cxn modelId="{422AB1C7-8569-4C62-910E-1C00F2722924}" type="presOf" srcId="{867A0E22-DD48-420F-85E3-F2CA78DD67C6}" destId="{A357F1FA-DA3D-4742-8C53-C774CE9CBB6C}" srcOrd="0" destOrd="0" presId="urn:microsoft.com/office/officeart/2005/8/layout/arrow2"/>
    <dgm:cxn modelId="{2E440749-CCCF-49FA-9C2A-6CB84A30EFA8}" type="presOf" srcId="{4C7A5931-ECC8-4F8B-97E5-BBD3ACD7CFCC}" destId="{296CF58E-ED7A-4C42-BA3F-41CCD5B3BE86}" srcOrd="0" destOrd="0" presId="urn:microsoft.com/office/officeart/2005/8/layout/arrow2"/>
    <dgm:cxn modelId="{24498CE1-EF4F-4745-BA34-D4295E5DE4AC}" srcId="{0C00B3AF-8D66-4C00-B004-A88EAA92F7C1}" destId="{4FA9E396-A3DE-4042-8ABD-0BA6F1496CAB}" srcOrd="1" destOrd="0" parTransId="{6B20C508-6814-4418-9376-EB3F5DB9F6CB}" sibTransId="{92284F6E-BAD6-4600-B09B-BC0CB0FADCF3}"/>
    <dgm:cxn modelId="{95A9636E-AC88-45BE-9D4C-CB724B92FB2C}" type="presParOf" srcId="{D0A81F85-A3E0-4126-B21E-1E6E41B4BD06}" destId="{6D93311B-E7DC-483A-9F5C-522AFA968CA7}" srcOrd="0" destOrd="0" presId="urn:microsoft.com/office/officeart/2005/8/layout/arrow2"/>
    <dgm:cxn modelId="{92FFDB53-C910-4F84-BF4A-15CFC3B58CB6}" type="presParOf" srcId="{D0A81F85-A3E0-4126-B21E-1E6E41B4BD06}" destId="{1F603E90-4B5E-49FF-AFE2-6703A7DC6870}" srcOrd="1" destOrd="0" presId="urn:microsoft.com/office/officeart/2005/8/layout/arrow2"/>
    <dgm:cxn modelId="{DC609B61-9CCB-4FD3-AC34-06A8DC3E2F5D}" type="presParOf" srcId="{1F603E90-4B5E-49FF-AFE2-6703A7DC6870}" destId="{CDC01A0E-7DDD-44AA-BE47-78BE3E0EF220}" srcOrd="0" destOrd="0" presId="urn:microsoft.com/office/officeart/2005/8/layout/arrow2"/>
    <dgm:cxn modelId="{D607AD65-8F68-4D29-8CEC-A54BC9D31797}" type="presParOf" srcId="{1F603E90-4B5E-49FF-AFE2-6703A7DC6870}" destId="{A357F1FA-DA3D-4742-8C53-C774CE9CBB6C}" srcOrd="1" destOrd="0" presId="urn:microsoft.com/office/officeart/2005/8/layout/arrow2"/>
    <dgm:cxn modelId="{C7AF81A8-D6ED-45EC-A2DE-7CD59E1A7C4D}" type="presParOf" srcId="{1F603E90-4B5E-49FF-AFE2-6703A7DC6870}" destId="{92EA686A-0885-4296-B1E2-F17A4135675B}" srcOrd="2" destOrd="0" presId="urn:microsoft.com/office/officeart/2005/8/layout/arrow2"/>
    <dgm:cxn modelId="{C6F3F8E4-3091-4A4E-84E9-62DB80606471}" type="presParOf" srcId="{1F603E90-4B5E-49FF-AFE2-6703A7DC6870}" destId="{1DEAC598-9459-4233-97D5-A4CE28494351}" srcOrd="3" destOrd="0" presId="urn:microsoft.com/office/officeart/2005/8/layout/arrow2"/>
    <dgm:cxn modelId="{5FCDE8B5-4DE6-4DA0-A690-1E0E228D13AF}" type="presParOf" srcId="{1F603E90-4B5E-49FF-AFE2-6703A7DC6870}" destId="{4FAB1698-578B-4D14-BBE9-179A26C172CF}" srcOrd="4" destOrd="0" presId="urn:microsoft.com/office/officeart/2005/8/layout/arrow2"/>
    <dgm:cxn modelId="{DCEC1CA6-4BCF-4821-A2BE-3A239458844B}" type="presParOf" srcId="{1F603E90-4B5E-49FF-AFE2-6703A7DC6870}" destId="{8732CF45-AB59-4C23-A18D-8CE95997743C}" srcOrd="5" destOrd="0" presId="urn:microsoft.com/office/officeart/2005/8/layout/arrow2"/>
    <dgm:cxn modelId="{1A5916FB-7A09-4642-ACD1-7EC6C08BD7EE}" type="presParOf" srcId="{1F603E90-4B5E-49FF-AFE2-6703A7DC6870}" destId="{2E49C598-94CF-4E51-99DE-D8DAC956EED6}" srcOrd="6" destOrd="0" presId="urn:microsoft.com/office/officeart/2005/8/layout/arrow2"/>
    <dgm:cxn modelId="{1A19D9FC-13FD-4E6E-9EF8-E1A7C8B32C6D}" type="presParOf" srcId="{1F603E90-4B5E-49FF-AFE2-6703A7DC6870}" destId="{296CF58E-ED7A-4C42-BA3F-41CCD5B3BE86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93311B-E7DC-483A-9F5C-522AFA968CA7}">
      <dsp:nvSpPr>
        <dsp:cNvPr id="0" name=""/>
        <dsp:cNvSpPr/>
      </dsp:nvSpPr>
      <dsp:spPr>
        <a:xfrm>
          <a:off x="158483" y="0"/>
          <a:ext cx="5143536" cy="321470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01A0E-7DDD-44AA-BE47-78BE3E0EF220}">
      <dsp:nvSpPr>
        <dsp:cNvPr id="0" name=""/>
        <dsp:cNvSpPr/>
      </dsp:nvSpPr>
      <dsp:spPr>
        <a:xfrm>
          <a:off x="685233" y="2390458"/>
          <a:ext cx="118301" cy="1183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57F1FA-DA3D-4742-8C53-C774CE9CBB6C}">
      <dsp:nvSpPr>
        <dsp:cNvPr id="0" name=""/>
        <dsp:cNvSpPr/>
      </dsp:nvSpPr>
      <dsp:spPr>
        <a:xfrm>
          <a:off x="744383" y="2449609"/>
          <a:ext cx="879544" cy="765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685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>
              <a:latin typeface="Arial" pitchFamily="34" charset="0"/>
              <a:cs typeface="Arial" pitchFamily="34" charset="0"/>
            </a:rPr>
            <a:t>1990: </a:t>
          </a:r>
          <a:r>
            <a:rPr lang="es-ES" sz="2500" i="1" kern="1200" dirty="0" smtClean="0">
              <a:latin typeface="+mj-lt"/>
              <a:cs typeface="Arial" pitchFamily="34" charset="0"/>
            </a:rPr>
            <a:t>2334</a:t>
          </a:r>
          <a:endParaRPr lang="es-ES" sz="2500" i="1" kern="1200" dirty="0">
            <a:latin typeface="+mj-lt"/>
            <a:cs typeface="Arial" pitchFamily="34" charset="0"/>
          </a:endParaRPr>
        </a:p>
      </dsp:txBody>
      <dsp:txXfrm>
        <a:off x="744383" y="2449609"/>
        <a:ext cx="879544" cy="765100"/>
      </dsp:txXfrm>
    </dsp:sp>
    <dsp:sp modelId="{92EA686A-0885-4296-B1E2-F17A4135675B}">
      <dsp:nvSpPr>
        <dsp:cNvPr id="0" name=""/>
        <dsp:cNvSpPr/>
      </dsp:nvSpPr>
      <dsp:spPr>
        <a:xfrm>
          <a:off x="1521057" y="1642716"/>
          <a:ext cx="205741" cy="2057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AC598-9459-4233-97D5-A4CE28494351}">
      <dsp:nvSpPr>
        <dsp:cNvPr id="0" name=""/>
        <dsp:cNvSpPr/>
      </dsp:nvSpPr>
      <dsp:spPr>
        <a:xfrm>
          <a:off x="1623928" y="1745587"/>
          <a:ext cx="1080142" cy="1469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18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>
              <a:latin typeface="Arial" pitchFamily="34" charset="0"/>
              <a:cs typeface="Arial" pitchFamily="34" charset="0"/>
            </a:rPr>
            <a:t>2000: </a:t>
          </a:r>
          <a:r>
            <a:rPr lang="es-ES" sz="2500" i="1" kern="1200" dirty="0" smtClean="0">
              <a:latin typeface="+mj-lt"/>
              <a:cs typeface="Arial" pitchFamily="34" charset="0"/>
            </a:rPr>
            <a:t>3158</a:t>
          </a:r>
          <a:endParaRPr lang="es-ES" sz="2500" i="1" kern="1200" dirty="0">
            <a:latin typeface="+mj-lt"/>
            <a:cs typeface="Arial" pitchFamily="34" charset="0"/>
          </a:endParaRPr>
        </a:p>
      </dsp:txBody>
      <dsp:txXfrm>
        <a:off x="1623928" y="1745587"/>
        <a:ext cx="1080142" cy="1469122"/>
      </dsp:txXfrm>
    </dsp:sp>
    <dsp:sp modelId="{4FAB1698-578B-4D14-BBE9-179A26C172CF}">
      <dsp:nvSpPr>
        <dsp:cNvPr id="0" name=""/>
        <dsp:cNvSpPr/>
      </dsp:nvSpPr>
      <dsp:spPr>
        <a:xfrm>
          <a:off x="2588341" y="1091715"/>
          <a:ext cx="272607" cy="2726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2CF45-AB59-4C23-A18D-8CE95997743C}">
      <dsp:nvSpPr>
        <dsp:cNvPr id="0" name=""/>
        <dsp:cNvSpPr/>
      </dsp:nvSpPr>
      <dsp:spPr>
        <a:xfrm>
          <a:off x="2724645" y="1228019"/>
          <a:ext cx="1080142" cy="1986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449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>
              <a:latin typeface="Arial" pitchFamily="34" charset="0"/>
              <a:cs typeface="Arial" pitchFamily="34" charset="0"/>
            </a:rPr>
            <a:t>2010: </a:t>
          </a:r>
          <a:r>
            <a:rPr lang="es-ES" sz="2500" i="1" kern="1200" dirty="0" smtClean="0">
              <a:latin typeface="+mj-lt"/>
              <a:cs typeface="Arial" pitchFamily="34" charset="0"/>
            </a:rPr>
            <a:t>4436</a:t>
          </a:r>
          <a:endParaRPr lang="es-ES" sz="2500" i="1" kern="1200" dirty="0">
            <a:latin typeface="+mj-lt"/>
            <a:cs typeface="Arial" pitchFamily="34" charset="0"/>
          </a:endParaRPr>
        </a:p>
      </dsp:txBody>
      <dsp:txXfrm>
        <a:off x="2724645" y="1228019"/>
        <a:ext cx="1080142" cy="1986690"/>
      </dsp:txXfrm>
    </dsp:sp>
    <dsp:sp modelId="{2E49C598-94CF-4E51-99DE-D8DAC956EED6}">
      <dsp:nvSpPr>
        <dsp:cNvPr id="0" name=""/>
        <dsp:cNvSpPr/>
      </dsp:nvSpPr>
      <dsp:spPr>
        <a:xfrm>
          <a:off x="3750780" y="727167"/>
          <a:ext cx="365191" cy="365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6CF58E-ED7A-4C42-BA3F-41CCD5B3BE86}">
      <dsp:nvSpPr>
        <dsp:cNvPr id="0" name=""/>
        <dsp:cNvSpPr/>
      </dsp:nvSpPr>
      <dsp:spPr>
        <a:xfrm>
          <a:off x="3933376" y="909762"/>
          <a:ext cx="1080142" cy="2304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07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>
              <a:latin typeface="Arial" pitchFamily="34" charset="0"/>
              <a:cs typeface="Arial" pitchFamily="34" charset="0"/>
            </a:rPr>
            <a:t>2014: </a:t>
          </a:r>
          <a:r>
            <a:rPr lang="es-ES" sz="2500" i="1" kern="1200" dirty="0" smtClean="0">
              <a:latin typeface="+mj-lt"/>
              <a:cs typeface="Arial" pitchFamily="34" charset="0"/>
            </a:rPr>
            <a:t>4605</a:t>
          </a:r>
          <a:endParaRPr lang="es-ES" sz="2500" i="1" kern="1200" dirty="0">
            <a:latin typeface="+mj-lt"/>
            <a:cs typeface="Arial" pitchFamily="34" charset="0"/>
          </a:endParaRPr>
        </a:p>
      </dsp:txBody>
      <dsp:txXfrm>
        <a:off x="3933376" y="909762"/>
        <a:ext cx="1080142" cy="2304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0.23399</cdr:x>
      <cdr:y>0.02191</cdr:y>
    </cdr:from>
    <cdr:to>
      <cdr:x>0.7958</cdr:x>
      <cdr:y>0.15184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004000" y="133522"/>
          <a:ext cx="4811691" cy="7917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s-ES" sz="1200" b="1">
              <a:latin typeface="Arial" pitchFamily="34" charset="0"/>
              <a:cs typeface="Arial" pitchFamily="34" charset="0"/>
            </a:rPr>
            <a:t>TASA</a:t>
          </a:r>
          <a:r>
            <a:rPr lang="es-ES" sz="1200" b="1" baseline="0">
              <a:latin typeface="Arial" pitchFamily="34" charset="0"/>
              <a:cs typeface="Arial" pitchFamily="34" charset="0"/>
            </a:rPr>
            <a:t> DE INCIDENCIA POR TODOS LOS TIPOS DE  CÁNCER SEGÚN SEXO</a:t>
          </a:r>
        </a:p>
        <a:p xmlns:a="http://schemas.openxmlformats.org/drawingml/2006/main">
          <a:pPr algn="ctr"/>
          <a:r>
            <a:rPr lang="es-ES" sz="1200" b="1" baseline="0">
              <a:latin typeface="Arial" pitchFamily="34" charset="0"/>
              <a:cs typeface="Arial" pitchFamily="34" charset="0"/>
            </a:rPr>
            <a:t>COSTA RICA 1991-2011</a:t>
          </a:r>
        </a:p>
        <a:p xmlns:a="http://schemas.openxmlformats.org/drawingml/2006/main">
          <a:pPr algn="ctr"/>
          <a:r>
            <a:rPr lang="es-ES" sz="1200" b="1" baseline="0">
              <a:latin typeface="Arial" pitchFamily="34" charset="0"/>
              <a:cs typeface="Arial" pitchFamily="34" charset="0"/>
            </a:rPr>
            <a:t>(Tasas crudas anuales por 100 000 hombres/mujeres)</a:t>
          </a:r>
          <a:endParaRPr lang="es-ES" sz="1200" b="1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0.0359</cdr:x>
      <cdr:y>0.35349</cdr:y>
    </cdr:from>
    <cdr:to>
      <cdr:x>0.0958</cdr:x>
      <cdr:y>0.6755</cdr:y>
    </cdr:to>
    <cdr:sp macro="" textlink="">
      <cdr:nvSpPr>
        <cdr:cNvPr id="3" name="2 CuadroTexto"/>
        <cdr:cNvSpPr txBox="1"/>
      </cdr:nvSpPr>
      <cdr:spPr>
        <a:xfrm xmlns:a="http://schemas.openxmlformats.org/drawingml/2006/main" rot="16200000">
          <a:off x="-430157" y="2884707"/>
          <a:ext cx="1962293" cy="5012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s-ES" sz="900">
              <a:latin typeface="Arial" pitchFamily="34" charset="0"/>
              <a:cs typeface="Arial" pitchFamily="34" charset="0"/>
            </a:rPr>
            <a:t>casos</a:t>
          </a:r>
          <a:r>
            <a:rPr lang="es-ES" sz="900" baseline="0">
              <a:latin typeface="Arial" pitchFamily="34" charset="0"/>
              <a:cs typeface="Arial" pitchFamily="34" charset="0"/>
            </a:rPr>
            <a:t> nuevos de cáncer por 100000 hombres/mujeres</a:t>
          </a:r>
          <a:endParaRPr lang="es-ES" sz="90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0.06732</cdr:x>
      <cdr:y>0.94958</cdr:y>
    </cdr:from>
    <cdr:to>
      <cdr:x>0.5765</cdr:x>
      <cdr:y>0.99496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563306" y="5786694"/>
          <a:ext cx="4260645" cy="2765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Fuente: Registro</a:t>
          </a:r>
          <a:r>
            <a:rPr lang="es-ES" sz="1100" baseline="0"/>
            <a:t> Nacional de Tumores, Ministerio de Salud, 2014</a:t>
          </a:r>
          <a:endParaRPr lang="es-ES" sz="110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0.2169</cdr:x>
      <cdr:y>0.01359</cdr:y>
    </cdr:from>
    <cdr:to>
      <cdr:x>0.80704</cdr:x>
      <cdr:y>0.1534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880576" y="85480"/>
          <a:ext cx="5116635" cy="8792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CR" sz="1600" b="1">
              <a:latin typeface="Arial" pitchFamily="34" charset="0"/>
              <a:cs typeface="Arial" pitchFamily="34" charset="0"/>
            </a:rPr>
            <a:t>Incidencia  y mortalidad por cáncer de mama de algunos países europeos</a:t>
          </a:r>
          <a:r>
            <a:rPr lang="es-CR" sz="1600" b="1" baseline="0">
              <a:latin typeface="Arial" pitchFamily="34" charset="0"/>
              <a:cs typeface="Arial" pitchFamily="34" charset="0"/>
            </a:rPr>
            <a:t> y americanos</a:t>
          </a:r>
        </a:p>
        <a:p xmlns:a="http://schemas.openxmlformats.org/drawingml/2006/main">
          <a:pPr algn="ctr"/>
          <a:r>
            <a:rPr lang="es-CR" sz="1200" baseline="0">
              <a:latin typeface="Arial" pitchFamily="34" charset="0"/>
              <a:cs typeface="Arial" pitchFamily="34" charset="0"/>
            </a:rPr>
            <a:t>Tasas ajustadas por 100 000 mujeres</a:t>
          </a:r>
          <a:endParaRPr lang="es-CR" sz="120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0.08873</cdr:x>
      <cdr:y>0.89126</cdr:y>
    </cdr:from>
    <cdr:to>
      <cdr:x>0.46479</cdr:x>
      <cdr:y>0.93204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769327" y="5605096"/>
          <a:ext cx="3260480" cy="2564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CR" sz="1100"/>
            <a:t>Fuente: GLOBOCAN 2012 (Consulta en octubre</a:t>
          </a:r>
          <a:r>
            <a:rPr lang="es-CR" sz="1100" baseline="0"/>
            <a:t> 2014</a:t>
          </a:r>
          <a:r>
            <a:rPr lang="es-CR" sz="1100"/>
            <a:t>)</a:t>
          </a: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0.19801</cdr:x>
      <cdr:y>0.04381</cdr:y>
    </cdr:from>
    <cdr:to>
      <cdr:x>0.84682</cdr:x>
      <cdr:y>0.15238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846921" y="267165"/>
          <a:ext cx="6051859" cy="6621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s-ES" sz="1400" b="1" dirty="0"/>
            <a:t>Frecuencia</a:t>
          </a:r>
          <a:r>
            <a:rPr lang="es-ES" sz="1400" b="1" baseline="0" dirty="0"/>
            <a:t> relativa por grupos de edad de casos nuevos y defunciones </a:t>
          </a:r>
        </a:p>
        <a:p xmlns:a="http://schemas.openxmlformats.org/drawingml/2006/main">
          <a:pPr algn="ctr"/>
          <a:r>
            <a:rPr lang="es-ES" sz="1400" b="1" baseline="0" dirty="0"/>
            <a:t>por cáncer de mama en Costa Rica por un periodo de 5 años</a:t>
          </a:r>
        </a:p>
        <a:p xmlns:a="http://schemas.openxmlformats.org/drawingml/2006/main">
          <a:pPr algn="ctr"/>
          <a:r>
            <a:rPr lang="es-ES" sz="1600" baseline="0" dirty="0" smtClean="0"/>
            <a:t>(2007-2011)</a:t>
          </a:r>
          <a:endParaRPr lang="es-ES" sz="1600" baseline="0" dirty="0"/>
        </a:p>
        <a:p xmlns:a="http://schemas.openxmlformats.org/drawingml/2006/main">
          <a:pPr algn="ctr"/>
          <a:endParaRPr lang="es-ES" sz="1100" dirty="0"/>
        </a:p>
      </cdr:txBody>
    </cdr:sp>
  </cdr:relSizeAnchor>
  <cdr:relSizeAnchor xmlns:cdr="http://schemas.openxmlformats.org/drawingml/2006/chartDrawing">
    <cdr:from>
      <cdr:x>0.4259</cdr:x>
      <cdr:y>0.22476</cdr:y>
    </cdr:from>
    <cdr:to>
      <cdr:x>0.45953</cdr:x>
      <cdr:y>0.66476</cdr:y>
    </cdr:to>
    <cdr:sp macro="" textlink="">
      <cdr:nvSpPr>
        <cdr:cNvPr id="3" name="2 Cerrar llave"/>
        <cdr:cNvSpPr/>
      </cdr:nvSpPr>
      <cdr:spPr>
        <a:xfrm xmlns:a="http://schemas.openxmlformats.org/drawingml/2006/main">
          <a:off x="3972624" y="1370672"/>
          <a:ext cx="313628" cy="2683262"/>
        </a:xfrm>
        <a:prstGeom xmlns:a="http://schemas.openxmlformats.org/drawingml/2006/main" prst="rightBrace">
          <a:avLst>
            <a:gd name="adj1" fmla="val 8333"/>
            <a:gd name="adj2" fmla="val 50000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0.8269</cdr:x>
      <cdr:y>0.22286</cdr:y>
    </cdr:from>
    <cdr:to>
      <cdr:x>0.8543</cdr:x>
      <cdr:y>0.74286</cdr:y>
    </cdr:to>
    <cdr:sp macro="" textlink="">
      <cdr:nvSpPr>
        <cdr:cNvPr id="4" name="3 Cerrar llave"/>
        <cdr:cNvSpPr/>
      </cdr:nvSpPr>
      <cdr:spPr>
        <a:xfrm xmlns:a="http://schemas.openxmlformats.org/drawingml/2006/main">
          <a:off x="7712927" y="1359055"/>
          <a:ext cx="255549" cy="3171128"/>
        </a:xfrm>
        <a:prstGeom xmlns:a="http://schemas.openxmlformats.org/drawingml/2006/main" prst="rightBrac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0.45953</cdr:x>
      <cdr:y>0.41905</cdr:y>
    </cdr:from>
    <cdr:to>
      <cdr:x>0.55213</cdr:x>
      <cdr:y>0.47429</cdr:y>
    </cdr:to>
    <cdr:sp macro="" textlink="">
      <cdr:nvSpPr>
        <cdr:cNvPr id="5" name="4 CuadroTexto"/>
        <cdr:cNvSpPr txBox="1"/>
      </cdr:nvSpPr>
      <cdr:spPr>
        <a:xfrm xmlns:a="http://schemas.openxmlformats.org/drawingml/2006/main">
          <a:off x="4018794" y="2644336"/>
          <a:ext cx="809851" cy="3485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2000" b="1"/>
            <a:t>67%</a:t>
          </a:r>
        </a:p>
      </cdr:txBody>
    </cdr:sp>
  </cdr:relSizeAnchor>
  <cdr:relSizeAnchor xmlns:cdr="http://schemas.openxmlformats.org/drawingml/2006/chartDrawing">
    <cdr:from>
      <cdr:x>0.8543</cdr:x>
      <cdr:y>0.46095</cdr:y>
    </cdr:from>
    <cdr:to>
      <cdr:x>0.95613</cdr:x>
      <cdr:y>0.51619</cdr:y>
    </cdr:to>
    <cdr:sp macro="" textlink="">
      <cdr:nvSpPr>
        <cdr:cNvPr id="6" name="1 CuadroTexto"/>
        <cdr:cNvSpPr txBox="1"/>
      </cdr:nvSpPr>
      <cdr:spPr>
        <a:xfrm xmlns:a="http://schemas.openxmlformats.org/drawingml/2006/main">
          <a:off x="7471235" y="2823367"/>
          <a:ext cx="890566" cy="338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2000" b="1"/>
            <a:t>79%</a:t>
          </a:r>
        </a:p>
      </cdr:txBody>
    </cdr:sp>
  </cdr:relSizeAnchor>
  <cdr:relSizeAnchor xmlns:cdr="http://schemas.openxmlformats.org/drawingml/2006/chartDrawing">
    <cdr:from>
      <cdr:x>0.07223</cdr:x>
      <cdr:y>0.96</cdr:y>
    </cdr:from>
    <cdr:to>
      <cdr:x>0.4122</cdr:x>
      <cdr:y>0.98857</cdr:y>
    </cdr:to>
    <cdr:sp macro="" textlink="">
      <cdr:nvSpPr>
        <cdr:cNvPr id="7" name="6 CuadroTexto"/>
        <cdr:cNvSpPr txBox="1"/>
      </cdr:nvSpPr>
      <cdr:spPr>
        <a:xfrm xmlns:a="http://schemas.openxmlformats.org/drawingml/2006/main">
          <a:off x="673720" y="5854390"/>
          <a:ext cx="3171128" cy="1742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Fuente: RNT/INEC</a:t>
          </a: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0.86056</cdr:x>
      <cdr:y>0.33592</cdr:y>
    </cdr:from>
    <cdr:to>
      <cdr:x>0.99577</cdr:x>
      <cdr:y>0.4233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7461250" y="2112596"/>
          <a:ext cx="1172309" cy="5495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CR" sz="1400" b="1" dirty="0"/>
            <a:t>Grupo etario</a:t>
          </a:r>
        </a:p>
      </cdr:txBody>
    </cdr:sp>
  </cdr:relSizeAnchor>
  <cdr:relSizeAnchor xmlns:cdr="http://schemas.openxmlformats.org/drawingml/2006/chartDrawing">
    <cdr:from>
      <cdr:x>0.02254</cdr:x>
      <cdr:y>0.9301</cdr:y>
    </cdr:from>
    <cdr:to>
      <cdr:x>0.98732</cdr:x>
      <cdr:y>0.97282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95384" y="5849327"/>
          <a:ext cx="8364903" cy="2686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CR" sz="1100"/>
            <a:t>Fuente: Proyecto de</a:t>
          </a:r>
          <a:r>
            <a:rPr lang="es-CR" sz="1100" baseline="0"/>
            <a:t> Fortalecimiento de la atención integral del cáncer en la red con base de datos de Registro Nacional de Tumores, 2015</a:t>
          </a:r>
          <a:endParaRPr lang="es-CR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0.03861</cdr:x>
      <cdr:y>0.90095</cdr:y>
    </cdr:from>
    <cdr:to>
      <cdr:x>0.89044</cdr:x>
      <cdr:y>0.96571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360135" y="5494284"/>
          <a:ext cx="7945497" cy="3949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100">
              <a:latin typeface="Calibri"/>
            </a:rPr>
            <a:t>Fuente:  Proyecto</a:t>
          </a:r>
          <a:r>
            <a:rPr lang="es-ES" sz="1100" baseline="0">
              <a:latin typeface="Calibri"/>
            </a:rPr>
            <a:t> de Fortalecimiento de la atención integral del cáncer con base de datos de Registro Nacional de Tumores, 2015</a:t>
          </a:r>
          <a:endParaRPr lang="es-ES"/>
        </a:p>
        <a:p xmlns:a="http://schemas.openxmlformats.org/drawingml/2006/main">
          <a:endParaRPr lang="es-ES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0.86361</cdr:x>
      <cdr:y>0.20677</cdr:y>
    </cdr:from>
    <cdr:to>
      <cdr:x>0.87731</cdr:x>
      <cdr:y>0.24677</cdr:y>
    </cdr:to>
    <cdr:sp macro="" textlink="">
      <cdr:nvSpPr>
        <cdr:cNvPr id="3" name="2 Flecha arriba"/>
        <cdr:cNvSpPr/>
      </cdr:nvSpPr>
      <cdr:spPr>
        <a:xfrm xmlns:a="http://schemas.openxmlformats.org/drawingml/2006/main">
          <a:off x="7464775" y="1262490"/>
          <a:ext cx="118419" cy="244230"/>
        </a:xfrm>
        <a:prstGeom xmlns:a="http://schemas.openxmlformats.org/drawingml/2006/main" prst="upArrow">
          <a:avLst/>
        </a:prstGeom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0.86159</cdr:x>
      <cdr:y>0.48695</cdr:y>
    </cdr:from>
    <cdr:to>
      <cdr:x>0.87529</cdr:x>
      <cdr:y>0.52695</cdr:y>
    </cdr:to>
    <cdr:sp macro="" textlink="">
      <cdr:nvSpPr>
        <cdr:cNvPr id="5" name="1 Flecha arriba"/>
        <cdr:cNvSpPr/>
      </cdr:nvSpPr>
      <cdr:spPr>
        <a:xfrm xmlns:a="http://schemas.openxmlformats.org/drawingml/2006/main">
          <a:off x="7447311" y="2973204"/>
          <a:ext cx="118418" cy="244231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5"/>
        </a:solidFill>
        <a:ln xmlns:a="http://schemas.openxmlformats.org/drawingml/2006/main">
          <a:solidFill>
            <a:schemeClr val="accent5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0.87316</cdr:x>
      <cdr:y>0.55638</cdr:y>
    </cdr:from>
    <cdr:to>
      <cdr:x>0.89067</cdr:x>
      <cdr:y>0.59448</cdr:y>
    </cdr:to>
    <cdr:sp macro="" textlink="">
      <cdr:nvSpPr>
        <cdr:cNvPr id="6" name="1 Flecha arriba"/>
        <cdr:cNvSpPr/>
      </cdr:nvSpPr>
      <cdr:spPr>
        <a:xfrm xmlns:a="http://schemas.openxmlformats.org/drawingml/2006/main" flipV="1">
          <a:off x="7547298" y="3397128"/>
          <a:ext cx="151351" cy="232630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4"/>
        </a:solidFill>
        <a:ln xmlns:a="http://schemas.openxmlformats.org/drawingml/2006/main">
          <a:solidFill>
            <a:schemeClr val="accent4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0.87482</cdr:x>
      <cdr:y>0.19743</cdr:y>
    </cdr:from>
    <cdr:to>
      <cdr:x>0.95452</cdr:x>
      <cdr:y>0.26029</cdr:y>
    </cdr:to>
    <cdr:sp macro="" textlink="">
      <cdr:nvSpPr>
        <cdr:cNvPr id="8" name="7 CuadroTexto"/>
        <cdr:cNvSpPr txBox="1"/>
      </cdr:nvSpPr>
      <cdr:spPr>
        <a:xfrm xmlns:a="http://schemas.openxmlformats.org/drawingml/2006/main">
          <a:off x="7561643" y="1205463"/>
          <a:ext cx="688902" cy="3838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400" b="1">
              <a:solidFill>
                <a:schemeClr val="accent1"/>
              </a:solidFill>
            </a:rPr>
            <a:t>21%</a:t>
          </a:r>
        </a:p>
      </cdr:txBody>
    </cdr:sp>
  </cdr:relSizeAnchor>
  <cdr:relSizeAnchor xmlns:cdr="http://schemas.openxmlformats.org/drawingml/2006/chartDrawing">
    <cdr:from>
      <cdr:x>0.87705</cdr:x>
      <cdr:y>0.47219</cdr:y>
    </cdr:from>
    <cdr:to>
      <cdr:x>0.95675</cdr:x>
      <cdr:y>0.53505</cdr:y>
    </cdr:to>
    <cdr:sp macro="" textlink="">
      <cdr:nvSpPr>
        <cdr:cNvPr id="10" name="1 CuadroTexto"/>
        <cdr:cNvSpPr txBox="1"/>
      </cdr:nvSpPr>
      <cdr:spPr>
        <a:xfrm xmlns:a="http://schemas.openxmlformats.org/drawingml/2006/main">
          <a:off x="7580956" y="2883083"/>
          <a:ext cx="688902" cy="3838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5"/>
              </a:solidFill>
            </a:rPr>
            <a:t>127%</a:t>
          </a:r>
        </a:p>
      </cdr:txBody>
    </cdr:sp>
  </cdr:relSizeAnchor>
  <cdr:relSizeAnchor xmlns:cdr="http://schemas.openxmlformats.org/drawingml/2006/chartDrawing">
    <cdr:from>
      <cdr:x>0.89124</cdr:x>
      <cdr:y>0.54933</cdr:y>
    </cdr:from>
    <cdr:to>
      <cdr:x>0.98611</cdr:x>
      <cdr:y>0.61219</cdr:y>
    </cdr:to>
    <cdr:sp macro="" textlink="">
      <cdr:nvSpPr>
        <cdr:cNvPr id="11" name="1 CuadroTexto"/>
        <cdr:cNvSpPr txBox="1"/>
      </cdr:nvSpPr>
      <cdr:spPr>
        <a:xfrm xmlns:a="http://schemas.openxmlformats.org/drawingml/2006/main">
          <a:off x="7703590" y="3354082"/>
          <a:ext cx="820026" cy="3838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4"/>
              </a:solidFill>
            </a:rPr>
            <a:t>45%</a:t>
          </a:r>
        </a:p>
      </cdr:txBody>
    </cdr:sp>
  </cdr:relSizeAnchor>
  <cdr:relSizeAnchor xmlns:cdr="http://schemas.openxmlformats.org/drawingml/2006/chartDrawing">
    <cdr:from>
      <cdr:x>0.90543</cdr:x>
      <cdr:y>0.41571</cdr:y>
    </cdr:from>
    <cdr:to>
      <cdr:x>0.92295</cdr:x>
      <cdr:y>0.45381</cdr:y>
    </cdr:to>
    <cdr:sp macro="" textlink="">
      <cdr:nvSpPr>
        <cdr:cNvPr id="13" name="1 Flecha arriba"/>
        <cdr:cNvSpPr/>
      </cdr:nvSpPr>
      <cdr:spPr>
        <a:xfrm xmlns:a="http://schemas.openxmlformats.org/drawingml/2006/main" flipV="1">
          <a:off x="7826289" y="2538229"/>
          <a:ext cx="151437" cy="232630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3"/>
        </a:solidFill>
        <a:ln xmlns:a="http://schemas.openxmlformats.org/drawingml/2006/main" w="25400" cap="flat" cmpd="sng" algn="ctr">
          <a:solidFill>
            <a:schemeClr val="accent3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0.91969</cdr:x>
      <cdr:y>0.40457</cdr:y>
    </cdr:from>
    <cdr:to>
      <cdr:x>0.9994</cdr:x>
      <cdr:y>0.46743</cdr:y>
    </cdr:to>
    <cdr:sp macro="" textlink="">
      <cdr:nvSpPr>
        <cdr:cNvPr id="14" name="1 CuadroTexto"/>
        <cdr:cNvSpPr txBox="1"/>
      </cdr:nvSpPr>
      <cdr:spPr>
        <a:xfrm xmlns:a="http://schemas.openxmlformats.org/drawingml/2006/main">
          <a:off x="7949509" y="2470211"/>
          <a:ext cx="688988" cy="3838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3">
                  <a:lumMod val="75000"/>
                </a:schemeClr>
              </a:solidFill>
            </a:rPr>
            <a:t>48%</a:t>
          </a:r>
        </a:p>
      </cdr:txBody>
    </cdr:sp>
  </cdr:relSizeAnchor>
  <cdr:relSizeAnchor xmlns:cdr="http://schemas.openxmlformats.org/drawingml/2006/chartDrawing">
    <cdr:from>
      <cdr:x>0.0398</cdr:x>
      <cdr:y>0.93019</cdr:y>
    </cdr:from>
    <cdr:to>
      <cdr:x>0.94797</cdr:x>
      <cdr:y>0.99495</cdr:y>
    </cdr:to>
    <cdr:sp macro="" textlink="">
      <cdr:nvSpPr>
        <cdr:cNvPr id="15" name="1 CuadroTexto"/>
        <cdr:cNvSpPr txBox="1"/>
      </cdr:nvSpPr>
      <cdr:spPr>
        <a:xfrm xmlns:a="http://schemas.openxmlformats.org/drawingml/2006/main">
          <a:off x="344018" y="5679525"/>
          <a:ext cx="7849925" cy="3954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100">
              <a:latin typeface="Calibri"/>
            </a:rPr>
            <a:t>Fuente:  Proyecto</a:t>
          </a:r>
          <a:r>
            <a:rPr lang="es-ES" sz="1100" baseline="0">
              <a:latin typeface="Calibri"/>
            </a:rPr>
            <a:t> de Fortalecimiento de la atención del cáncer con base de datos de Registro Nacional de Tumores, 2015</a:t>
          </a:r>
          <a:endParaRPr lang="es-ES"/>
        </a:p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0.83777</cdr:x>
      <cdr:y>0.632</cdr:y>
    </cdr:from>
    <cdr:to>
      <cdr:x>0.85147</cdr:x>
      <cdr:y>0.672</cdr:y>
    </cdr:to>
    <cdr:sp macro="" textlink="">
      <cdr:nvSpPr>
        <cdr:cNvPr id="16" name="1 Flecha arriba"/>
        <cdr:cNvSpPr/>
      </cdr:nvSpPr>
      <cdr:spPr>
        <a:xfrm xmlns:a="http://schemas.openxmlformats.org/drawingml/2006/main">
          <a:off x="7241442" y="3858846"/>
          <a:ext cx="118419" cy="244231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6"/>
        </a:solidFill>
        <a:ln xmlns:a="http://schemas.openxmlformats.org/drawingml/2006/main">
          <a:solidFill>
            <a:schemeClr val="accent6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0.85049</cdr:x>
      <cdr:y>0.624</cdr:y>
    </cdr:from>
    <cdr:to>
      <cdr:x>0.93019</cdr:x>
      <cdr:y>0.68686</cdr:y>
    </cdr:to>
    <cdr:sp macro="" textlink="">
      <cdr:nvSpPr>
        <cdr:cNvPr id="17" name="1 CuadroTexto"/>
        <cdr:cNvSpPr txBox="1"/>
      </cdr:nvSpPr>
      <cdr:spPr>
        <a:xfrm xmlns:a="http://schemas.openxmlformats.org/drawingml/2006/main">
          <a:off x="7351346" y="3810000"/>
          <a:ext cx="688902" cy="3838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6"/>
              </a:solidFill>
            </a:rPr>
            <a:t>17%</a:t>
          </a:r>
        </a:p>
      </cdr:txBody>
    </cdr:sp>
  </cdr:relSizeAnchor>
  <cdr:relSizeAnchor xmlns:cdr="http://schemas.openxmlformats.org/drawingml/2006/chartDrawing">
    <cdr:from>
      <cdr:x>0.90417</cdr:x>
      <cdr:y>0.342</cdr:y>
    </cdr:from>
    <cdr:to>
      <cdr:x>0.91787</cdr:x>
      <cdr:y>0.382</cdr:y>
    </cdr:to>
    <cdr:sp macro="" textlink="">
      <cdr:nvSpPr>
        <cdr:cNvPr id="18" name="1 Flecha arriba"/>
        <cdr:cNvSpPr/>
      </cdr:nvSpPr>
      <cdr:spPr>
        <a:xfrm xmlns:a="http://schemas.openxmlformats.org/drawingml/2006/main">
          <a:off x="7815384" y="2088173"/>
          <a:ext cx="118419" cy="244231"/>
        </a:xfrm>
        <a:prstGeom xmlns:a="http://schemas.openxmlformats.org/drawingml/2006/main" prst="upArrow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0.91406</cdr:x>
      <cdr:y>0.326</cdr:y>
    </cdr:from>
    <cdr:to>
      <cdr:x>0.99376</cdr:x>
      <cdr:y>0.38886</cdr:y>
    </cdr:to>
    <cdr:sp macro="" textlink="">
      <cdr:nvSpPr>
        <cdr:cNvPr id="19" name="1 CuadroTexto"/>
        <cdr:cNvSpPr txBox="1"/>
      </cdr:nvSpPr>
      <cdr:spPr>
        <a:xfrm xmlns:a="http://schemas.openxmlformats.org/drawingml/2006/main">
          <a:off x="7900865" y="1990481"/>
          <a:ext cx="688901" cy="3838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rgbClr val="C00000"/>
              </a:solidFill>
            </a:rPr>
            <a:t>5%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0.20546</cdr:x>
      <cdr:y>0.00179</cdr:y>
    </cdr:from>
    <cdr:to>
      <cdr:x>0.74757</cdr:x>
      <cdr:y>0.15494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708792" y="8938"/>
          <a:ext cx="4508702" cy="7667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s-ES" sz="1400" b="1"/>
            <a:t>DISTRIBUCIÓN</a:t>
          </a:r>
          <a:r>
            <a:rPr lang="es-ES" sz="1400" b="1" baseline="0"/>
            <a:t> RELATIVA  DE MORTALIDAD DE CÁNCER EN MUJERES DE COSTA RICA DURANTE EL 2014 </a:t>
          </a:r>
          <a:endParaRPr lang="es-ES" sz="1400" b="1"/>
        </a:p>
      </cdr:txBody>
    </cdr:sp>
  </cdr:relSizeAnchor>
  <cdr:relSizeAnchor xmlns:cdr="http://schemas.openxmlformats.org/drawingml/2006/chartDrawing">
    <cdr:from>
      <cdr:x>0.03911</cdr:x>
      <cdr:y>0.93737</cdr:y>
    </cdr:from>
    <cdr:to>
      <cdr:x>0.97014</cdr:x>
      <cdr:y>1</cdr:y>
    </cdr:to>
    <cdr:sp macro="" textlink="">
      <cdr:nvSpPr>
        <cdr:cNvPr id="3" name="1 CuadroTexto"/>
        <cdr:cNvSpPr txBox="1"/>
      </cdr:nvSpPr>
      <cdr:spPr>
        <a:xfrm xmlns:a="http://schemas.openxmlformats.org/drawingml/2006/main">
          <a:off x="334759" y="5872171"/>
          <a:ext cx="7969088" cy="3923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100">
              <a:latin typeface="Calibri"/>
            </a:rPr>
            <a:t>Fuente: Proyecto Fortalecimiento Red Oncológica CCSS con la base de datos del </a:t>
          </a:r>
          <a:r>
            <a:rPr lang="es-ES" sz="1100" baseline="0">
              <a:latin typeface="Calibri"/>
            </a:rPr>
            <a:t> Instituto Nacional de Estadísticas y Censos, 2015</a:t>
          </a:r>
          <a:endParaRPr lang="es-ES"/>
        </a:p>
        <a:p xmlns:a="http://schemas.openxmlformats.org/drawingml/2006/main">
          <a:endParaRPr lang="es-ES" sz="110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0.8744</cdr:x>
      <cdr:y>0.65518</cdr:y>
    </cdr:from>
    <cdr:to>
      <cdr:x>0.89059</cdr:x>
      <cdr:y>0.69899</cdr:y>
    </cdr:to>
    <cdr:sp macro="" textlink="">
      <cdr:nvSpPr>
        <cdr:cNvPr id="6" name="1 Flecha abajo"/>
        <cdr:cNvSpPr/>
      </cdr:nvSpPr>
      <cdr:spPr>
        <a:xfrm xmlns:a="http://schemas.openxmlformats.org/drawingml/2006/main">
          <a:off x="7396785" y="3993611"/>
          <a:ext cx="136955" cy="26704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6">
            <a:lumMod val="75000"/>
          </a:schemeClr>
        </a:solidFill>
        <a:ln xmlns:a="http://schemas.openxmlformats.org/drawingml/2006/main" w="25400" cap="flat" cmpd="sng" algn="ctr">
          <a:solidFill>
            <a:schemeClr val="accent6">
              <a:lumMod val="75000"/>
            </a:scheme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0.90531</cdr:x>
      <cdr:y>0.38204</cdr:y>
    </cdr:from>
    <cdr:to>
      <cdr:x>0.9215</cdr:x>
      <cdr:y>0.42585</cdr:y>
    </cdr:to>
    <cdr:sp macro="" textlink="">
      <cdr:nvSpPr>
        <cdr:cNvPr id="8" name="1 Flecha abajo"/>
        <cdr:cNvSpPr/>
      </cdr:nvSpPr>
      <cdr:spPr>
        <a:xfrm xmlns:a="http://schemas.openxmlformats.org/drawingml/2006/main">
          <a:off x="7658229" y="2328679"/>
          <a:ext cx="136955" cy="26704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/>
        </a:solidFill>
        <a:ln xmlns:a="http://schemas.openxmlformats.org/drawingml/2006/main" w="25400" cap="flat" cmpd="sng" algn="ctr">
          <a:solidFill>
            <a:schemeClr val="accent2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0.90406</cdr:x>
      <cdr:y>0.59255</cdr:y>
    </cdr:from>
    <cdr:to>
      <cdr:x>0.92025</cdr:x>
      <cdr:y>0.63636</cdr:y>
    </cdr:to>
    <cdr:sp macro="" textlink="">
      <cdr:nvSpPr>
        <cdr:cNvPr id="9" name="1 Flecha abajo"/>
        <cdr:cNvSpPr/>
      </cdr:nvSpPr>
      <cdr:spPr>
        <a:xfrm xmlns:a="http://schemas.openxmlformats.org/drawingml/2006/main">
          <a:off x="7647632" y="3611848"/>
          <a:ext cx="136954" cy="26704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4"/>
        </a:solidFill>
        <a:ln xmlns:a="http://schemas.openxmlformats.org/drawingml/2006/main" w="25400" cap="flat" cmpd="sng" algn="ctr">
          <a:solidFill>
            <a:schemeClr val="accent4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0.9173</cdr:x>
      <cdr:y>0.36816</cdr:y>
    </cdr:from>
    <cdr:to>
      <cdr:x>0.99825</cdr:x>
      <cdr:y>0.43483</cdr:y>
    </cdr:to>
    <cdr:sp macro="" textlink="">
      <cdr:nvSpPr>
        <cdr:cNvPr id="10" name="9 CuadroTexto"/>
        <cdr:cNvSpPr txBox="1"/>
      </cdr:nvSpPr>
      <cdr:spPr>
        <a:xfrm xmlns:a="http://schemas.openxmlformats.org/drawingml/2006/main">
          <a:off x="7759681" y="2244075"/>
          <a:ext cx="684774" cy="406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400" b="1">
              <a:solidFill>
                <a:schemeClr val="accent2"/>
              </a:solidFill>
            </a:rPr>
            <a:t>37%</a:t>
          </a:r>
        </a:p>
      </cdr:txBody>
    </cdr:sp>
  </cdr:relSizeAnchor>
  <cdr:relSizeAnchor xmlns:cdr="http://schemas.openxmlformats.org/drawingml/2006/chartDrawing">
    <cdr:from>
      <cdr:x>0.91906</cdr:x>
      <cdr:y>0.59482</cdr:y>
    </cdr:from>
    <cdr:to>
      <cdr:x>1</cdr:x>
      <cdr:y>0.66148</cdr:y>
    </cdr:to>
    <cdr:sp macro="" textlink="">
      <cdr:nvSpPr>
        <cdr:cNvPr id="12" name="1 CuadroTexto"/>
        <cdr:cNvSpPr txBox="1"/>
      </cdr:nvSpPr>
      <cdr:spPr>
        <a:xfrm xmlns:a="http://schemas.openxmlformats.org/drawingml/2006/main">
          <a:off x="7957711" y="3625645"/>
          <a:ext cx="684690" cy="4063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4"/>
              </a:solidFill>
            </a:rPr>
            <a:t>40%</a:t>
          </a:r>
        </a:p>
      </cdr:txBody>
    </cdr:sp>
  </cdr:relSizeAnchor>
  <cdr:relSizeAnchor xmlns:cdr="http://schemas.openxmlformats.org/drawingml/2006/chartDrawing">
    <cdr:from>
      <cdr:x>0.88874</cdr:x>
      <cdr:y>0.65511</cdr:y>
    </cdr:from>
    <cdr:to>
      <cdr:x>0.96969</cdr:x>
      <cdr:y>0.72177</cdr:y>
    </cdr:to>
    <cdr:sp macro="" textlink="">
      <cdr:nvSpPr>
        <cdr:cNvPr id="13" name="1 CuadroTexto"/>
        <cdr:cNvSpPr txBox="1"/>
      </cdr:nvSpPr>
      <cdr:spPr>
        <a:xfrm xmlns:a="http://schemas.openxmlformats.org/drawingml/2006/main">
          <a:off x="7518030" y="3993175"/>
          <a:ext cx="684775" cy="4063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6">
                  <a:lumMod val="75000"/>
                </a:schemeClr>
              </a:solidFill>
            </a:rPr>
            <a:t>34%</a:t>
          </a:r>
        </a:p>
      </cdr:txBody>
    </cdr:sp>
  </cdr:relSizeAnchor>
  <cdr:relSizeAnchor xmlns:cdr="http://schemas.openxmlformats.org/drawingml/2006/chartDrawing">
    <cdr:from>
      <cdr:x>0.91025</cdr:x>
      <cdr:y>0.18139</cdr:y>
    </cdr:from>
    <cdr:to>
      <cdr:x>0.92151</cdr:x>
      <cdr:y>0.22691</cdr:y>
    </cdr:to>
    <cdr:sp macro="" textlink="">
      <cdr:nvSpPr>
        <cdr:cNvPr id="14" name="13 Flecha arriba"/>
        <cdr:cNvSpPr/>
      </cdr:nvSpPr>
      <cdr:spPr>
        <a:xfrm xmlns:a="http://schemas.openxmlformats.org/drawingml/2006/main" flipV="1">
          <a:off x="7700038" y="1105666"/>
          <a:ext cx="95251" cy="277463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solidFill>
            <a:schemeClr val="accent3"/>
          </a:solidFill>
        </a:ln>
        <a:scene3d xmlns:a="http://schemas.openxmlformats.org/drawingml/2006/main">
          <a:camera prst="orthographicFront">
            <a:rot lat="10800000" lon="0" rev="0"/>
          </a:camera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0.91905</cdr:x>
      <cdr:y>0.17169</cdr:y>
    </cdr:from>
    <cdr:to>
      <cdr:x>1</cdr:x>
      <cdr:y>0.23836</cdr:y>
    </cdr:to>
    <cdr:sp macro="" textlink="">
      <cdr:nvSpPr>
        <cdr:cNvPr id="15" name="1 CuadroTexto"/>
        <cdr:cNvSpPr txBox="1"/>
      </cdr:nvSpPr>
      <cdr:spPr>
        <a:xfrm xmlns:a="http://schemas.openxmlformats.org/drawingml/2006/main">
          <a:off x="7920991" y="1046521"/>
          <a:ext cx="684775" cy="406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3"/>
              </a:solidFill>
            </a:rPr>
            <a:t>13%</a:t>
          </a:r>
        </a:p>
      </cdr:txBody>
    </cdr:sp>
  </cdr:relSizeAnchor>
  <cdr:relSizeAnchor xmlns:cdr="http://schemas.openxmlformats.org/drawingml/2006/chartDrawing">
    <cdr:from>
      <cdr:x>0.03833</cdr:x>
      <cdr:y>0.94858</cdr:y>
    </cdr:from>
    <cdr:to>
      <cdr:x>0.97874</cdr:x>
      <cdr:y>1</cdr:y>
    </cdr:to>
    <cdr:sp macro="" textlink="">
      <cdr:nvSpPr>
        <cdr:cNvPr id="16" name="1 CuadroTexto"/>
        <cdr:cNvSpPr txBox="1"/>
      </cdr:nvSpPr>
      <cdr:spPr>
        <a:xfrm xmlns:a="http://schemas.openxmlformats.org/drawingml/2006/main">
          <a:off x="324241" y="5781986"/>
          <a:ext cx="7955181" cy="313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050" dirty="0">
              <a:latin typeface="Arial" pitchFamily="34" charset="0"/>
              <a:cs typeface="Arial" pitchFamily="34" charset="0"/>
            </a:rPr>
            <a:t>Fuente:  </a:t>
          </a:r>
          <a:r>
            <a:rPr lang="es-ES" sz="1050" dirty="0" err="1" smtClean="0">
              <a:latin typeface="Arial" pitchFamily="34" charset="0"/>
              <a:cs typeface="Arial" pitchFamily="34" charset="0"/>
            </a:rPr>
            <a:t>Proyect</a:t>
          </a:r>
          <a:r>
            <a:rPr lang="es-ES" sz="1050" dirty="0" smtClean="0">
              <a:latin typeface="Arial" pitchFamily="34" charset="0"/>
              <a:cs typeface="Arial" pitchFamily="34" charset="0"/>
            </a:rPr>
            <a:t> </a:t>
          </a:r>
          <a:r>
            <a:rPr lang="es-ES" sz="1050" dirty="0" err="1" smtClean="0">
              <a:latin typeface="Arial" pitchFamily="34" charset="0"/>
              <a:cs typeface="Arial" pitchFamily="34" charset="0"/>
            </a:rPr>
            <a:t>od</a:t>
          </a:r>
          <a:r>
            <a:rPr lang="es-ES" sz="1050" baseline="0" dirty="0" err="1" smtClean="0">
              <a:latin typeface="Arial" pitchFamily="34" charset="0"/>
              <a:cs typeface="Arial" pitchFamily="34" charset="0"/>
            </a:rPr>
            <a:t>e</a:t>
          </a:r>
          <a:r>
            <a:rPr lang="es-ES" sz="1050" baseline="0" dirty="0" smtClean="0">
              <a:latin typeface="Arial" pitchFamily="34" charset="0"/>
              <a:cs typeface="Arial" pitchFamily="34" charset="0"/>
            </a:rPr>
            <a:t> </a:t>
          </a:r>
          <a:r>
            <a:rPr lang="es-ES" sz="1050" baseline="0" dirty="0">
              <a:latin typeface="Arial" pitchFamily="34" charset="0"/>
              <a:cs typeface="Arial" pitchFamily="34" charset="0"/>
            </a:rPr>
            <a:t>Fortalecimiento de la atención integral del cáncer con base de datos de </a:t>
          </a:r>
          <a:r>
            <a:rPr lang="es-ES" sz="1050" dirty="0">
              <a:latin typeface="Arial" pitchFamily="34" charset="0"/>
              <a:cs typeface="Arial" pitchFamily="34" charset="0"/>
            </a:rPr>
            <a:t>Instituto</a:t>
          </a:r>
          <a:r>
            <a:rPr lang="es-ES" sz="1050" baseline="0" dirty="0">
              <a:latin typeface="Arial" pitchFamily="34" charset="0"/>
              <a:cs typeface="Arial" pitchFamily="34" charset="0"/>
            </a:rPr>
            <a:t> Nacional de Estadísticas y Censos, 2015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1050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endParaRPr lang="es-ES" sz="1100" dirty="0"/>
        </a:p>
      </cdr:txBody>
    </cdr:sp>
  </cdr:relSizeAnchor>
  <cdr:relSizeAnchor xmlns:cdr="http://schemas.openxmlformats.org/drawingml/2006/chartDrawing">
    <cdr:from>
      <cdr:x>0.88202</cdr:x>
      <cdr:y>0.47681</cdr:y>
    </cdr:from>
    <cdr:to>
      <cdr:x>0.89821</cdr:x>
      <cdr:y>0.52062</cdr:y>
    </cdr:to>
    <cdr:sp macro="" textlink="">
      <cdr:nvSpPr>
        <cdr:cNvPr id="11" name="1 Flecha abajo"/>
        <cdr:cNvSpPr/>
      </cdr:nvSpPr>
      <cdr:spPr>
        <a:xfrm xmlns:a="http://schemas.openxmlformats.org/drawingml/2006/main">
          <a:off x="7461250" y="2906346"/>
          <a:ext cx="136955" cy="267040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70C0"/>
        </a:solidFill>
        <a:ln xmlns:a="http://schemas.openxmlformats.org/drawingml/2006/main" w="25400" cap="flat" cmpd="sng" algn="ctr">
          <a:solidFill>
            <a:srgbClr val="0070C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0.89502</cdr:x>
      <cdr:y>0.46679</cdr:y>
    </cdr:from>
    <cdr:to>
      <cdr:x>0.97596</cdr:x>
      <cdr:y>0.53345</cdr:y>
    </cdr:to>
    <cdr:sp macro="" textlink="">
      <cdr:nvSpPr>
        <cdr:cNvPr id="17" name="1 CuadroTexto"/>
        <cdr:cNvSpPr txBox="1"/>
      </cdr:nvSpPr>
      <cdr:spPr>
        <a:xfrm xmlns:a="http://schemas.openxmlformats.org/drawingml/2006/main">
          <a:off x="7571154" y="2845289"/>
          <a:ext cx="684690" cy="4063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rgbClr val="0070C0"/>
              </a:solidFill>
            </a:rPr>
            <a:t>7%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0.03611</cdr:x>
      <cdr:y>0.90095</cdr:y>
    </cdr:from>
    <cdr:to>
      <cdr:x>0.92298</cdr:x>
      <cdr:y>0.96571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336817" y="5644018"/>
          <a:ext cx="8272318" cy="4056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100">
              <a:latin typeface="Calibri"/>
            </a:rPr>
            <a:t>Fuente:  Proyecto de Fortalecimiento de la atención integral del cáncer en la red con base de datos de Registro</a:t>
          </a:r>
          <a:r>
            <a:rPr lang="es-ES" sz="1100" baseline="0">
              <a:latin typeface="Calibri"/>
            </a:rPr>
            <a:t> Nacional de Tumores, 2015</a:t>
          </a:r>
          <a:endParaRPr lang="es-ES"/>
        </a:p>
        <a:p xmlns:a="http://schemas.openxmlformats.org/drawingml/2006/main">
          <a:endParaRPr lang="es-ES" sz="110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0.86314</cdr:x>
      <cdr:y>0.1817</cdr:y>
    </cdr:from>
    <cdr:to>
      <cdr:x>0.87435</cdr:x>
      <cdr:y>0.22742</cdr:y>
    </cdr:to>
    <cdr:sp macro="" textlink="">
      <cdr:nvSpPr>
        <cdr:cNvPr id="3" name="1 Flecha arriba"/>
        <cdr:cNvSpPr/>
      </cdr:nvSpPr>
      <cdr:spPr>
        <a:xfrm xmlns:a="http://schemas.openxmlformats.org/drawingml/2006/main">
          <a:off x="7515213" y="1127197"/>
          <a:ext cx="97604" cy="283622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0.86162</cdr:x>
      <cdr:y>0.55083</cdr:y>
    </cdr:from>
    <cdr:to>
      <cdr:x>0.87282</cdr:x>
      <cdr:y>0.59655</cdr:y>
    </cdr:to>
    <cdr:sp macro="" textlink="">
      <cdr:nvSpPr>
        <cdr:cNvPr id="4" name="1 Flecha arriba"/>
        <cdr:cNvSpPr/>
      </cdr:nvSpPr>
      <cdr:spPr>
        <a:xfrm xmlns:a="http://schemas.openxmlformats.org/drawingml/2006/main">
          <a:off x="7502015" y="3417081"/>
          <a:ext cx="97516" cy="283622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5"/>
        </a:solidFill>
        <a:ln xmlns:a="http://schemas.openxmlformats.org/drawingml/2006/main" w="25400" cap="flat" cmpd="sng" algn="ctr">
          <a:solidFill>
            <a:schemeClr val="accent5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0.90012</cdr:x>
      <cdr:y>0.6339</cdr:y>
    </cdr:from>
    <cdr:to>
      <cdr:x>0.91133</cdr:x>
      <cdr:y>0.67771</cdr:y>
    </cdr:to>
    <cdr:sp macro="" textlink="">
      <cdr:nvSpPr>
        <cdr:cNvPr id="5" name="4 Flecha abajo"/>
        <cdr:cNvSpPr/>
      </cdr:nvSpPr>
      <cdr:spPr>
        <a:xfrm xmlns:a="http://schemas.openxmlformats.org/drawingml/2006/main">
          <a:off x="7837215" y="3932390"/>
          <a:ext cx="97603" cy="271774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4"/>
        </a:solidFill>
        <a:ln xmlns:a="http://schemas.openxmlformats.org/drawingml/2006/main">
          <a:solidFill>
            <a:schemeClr val="accent4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0.84453</cdr:x>
      <cdr:y>0.46996</cdr:y>
    </cdr:from>
    <cdr:to>
      <cdr:x>0.85574</cdr:x>
      <cdr:y>0.51377</cdr:y>
    </cdr:to>
    <cdr:sp macro="" textlink="">
      <cdr:nvSpPr>
        <cdr:cNvPr id="6" name="1 Flecha abajo"/>
        <cdr:cNvSpPr/>
      </cdr:nvSpPr>
      <cdr:spPr>
        <a:xfrm xmlns:a="http://schemas.openxmlformats.org/drawingml/2006/main">
          <a:off x="7353201" y="2915352"/>
          <a:ext cx="97604" cy="271774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solidFill>
            <a:schemeClr val="accent3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0.87717</cdr:x>
      <cdr:y>0.19253</cdr:y>
    </cdr:from>
    <cdr:to>
      <cdr:x>0.97057</cdr:x>
      <cdr:y>0.24586</cdr:y>
    </cdr:to>
    <cdr:sp macro="" textlink="">
      <cdr:nvSpPr>
        <cdr:cNvPr id="8" name="1 CuadroTexto"/>
        <cdr:cNvSpPr txBox="1"/>
      </cdr:nvSpPr>
      <cdr:spPr>
        <a:xfrm xmlns:a="http://schemas.openxmlformats.org/drawingml/2006/main">
          <a:off x="7637346" y="1194363"/>
          <a:ext cx="813218" cy="3308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2"/>
              </a:solidFill>
            </a:rPr>
            <a:t>17%</a:t>
          </a:r>
        </a:p>
      </cdr:txBody>
    </cdr:sp>
  </cdr:relSizeAnchor>
  <cdr:relSizeAnchor xmlns:cdr="http://schemas.openxmlformats.org/drawingml/2006/chartDrawing">
    <cdr:from>
      <cdr:x>0.85702</cdr:x>
      <cdr:y>0.46815</cdr:y>
    </cdr:from>
    <cdr:to>
      <cdr:x>0.95042</cdr:x>
      <cdr:y>0.52149</cdr:y>
    </cdr:to>
    <cdr:sp macro="" textlink="">
      <cdr:nvSpPr>
        <cdr:cNvPr id="9" name="1 CuadroTexto"/>
        <cdr:cNvSpPr txBox="1"/>
      </cdr:nvSpPr>
      <cdr:spPr>
        <a:xfrm xmlns:a="http://schemas.openxmlformats.org/drawingml/2006/main">
          <a:off x="7461885" y="2904136"/>
          <a:ext cx="813217" cy="3308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3"/>
              </a:solidFill>
            </a:rPr>
            <a:t>50%</a:t>
          </a:r>
        </a:p>
      </cdr:txBody>
    </cdr:sp>
  </cdr:relSizeAnchor>
  <cdr:relSizeAnchor xmlns:cdr="http://schemas.openxmlformats.org/drawingml/2006/chartDrawing">
    <cdr:from>
      <cdr:x>0.9066</cdr:x>
      <cdr:y>0.62625</cdr:y>
    </cdr:from>
    <cdr:to>
      <cdr:x>1</cdr:x>
      <cdr:y>0.67959</cdr:y>
    </cdr:to>
    <cdr:sp macro="" textlink="">
      <cdr:nvSpPr>
        <cdr:cNvPr id="10" name="1 CuadroTexto"/>
        <cdr:cNvSpPr txBox="1"/>
      </cdr:nvSpPr>
      <cdr:spPr>
        <a:xfrm xmlns:a="http://schemas.openxmlformats.org/drawingml/2006/main">
          <a:off x="7893610" y="3884935"/>
          <a:ext cx="813217" cy="3308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4"/>
              </a:solidFill>
            </a:rPr>
            <a:t>37%</a:t>
          </a:r>
        </a:p>
      </cdr:txBody>
    </cdr:sp>
  </cdr:relSizeAnchor>
  <cdr:relSizeAnchor xmlns:cdr="http://schemas.openxmlformats.org/drawingml/2006/chartDrawing">
    <cdr:from>
      <cdr:x>0.87766</cdr:x>
      <cdr:y>0.55996</cdr:y>
    </cdr:from>
    <cdr:to>
      <cdr:x>0.96634</cdr:x>
      <cdr:y>0.60794</cdr:y>
    </cdr:to>
    <cdr:sp macro="" textlink="">
      <cdr:nvSpPr>
        <cdr:cNvPr id="11" name="1 CuadroTexto"/>
        <cdr:cNvSpPr txBox="1"/>
      </cdr:nvSpPr>
      <cdr:spPr>
        <a:xfrm xmlns:a="http://schemas.openxmlformats.org/drawingml/2006/main">
          <a:off x="7641607" y="3473715"/>
          <a:ext cx="772121" cy="297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400" b="1">
              <a:solidFill>
                <a:srgbClr val="4F81BD"/>
              </a:solidFill>
            </a:rPr>
            <a:t>29%</a:t>
          </a:r>
        </a:p>
      </cdr:txBody>
    </cdr:sp>
  </cdr:relSizeAnchor>
  <cdr:relSizeAnchor xmlns:cdr="http://schemas.openxmlformats.org/drawingml/2006/chartDrawing">
    <cdr:from>
      <cdr:x>0.01288</cdr:x>
      <cdr:y>0.92985</cdr:y>
    </cdr:from>
    <cdr:to>
      <cdr:x>0.97335</cdr:x>
      <cdr:y>1</cdr:y>
    </cdr:to>
    <cdr:sp macro="" textlink="">
      <cdr:nvSpPr>
        <cdr:cNvPr id="12" name="1 CuadroTexto"/>
        <cdr:cNvSpPr txBox="1"/>
      </cdr:nvSpPr>
      <cdr:spPr>
        <a:xfrm xmlns:a="http://schemas.openxmlformats.org/drawingml/2006/main">
          <a:off x="112144" y="5768289"/>
          <a:ext cx="8362664" cy="4351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100">
              <a:latin typeface="Calibri"/>
            </a:rPr>
            <a:t>Fuente:  Proyecto</a:t>
          </a:r>
          <a:r>
            <a:rPr lang="es-ES" sz="1100" baseline="0">
              <a:latin typeface="Calibri"/>
            </a:rPr>
            <a:t> de Fortalecimiento de la atención integral del cáncer en la red con base de datos de Registro Nacional de Tumores, 2015</a:t>
          </a:r>
          <a:endParaRPr lang="es-ES"/>
        </a:p>
        <a:p xmlns:a="http://schemas.openxmlformats.org/drawingml/2006/main">
          <a:endParaRPr lang="es-ES" sz="110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0.03611</cdr:x>
      <cdr:y>0.91048</cdr:y>
    </cdr:from>
    <cdr:to>
      <cdr:x>0.90368</cdr:x>
      <cdr:y>0.97524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336817" y="5552401"/>
          <a:ext cx="8092322" cy="3949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100">
              <a:latin typeface="Calibri"/>
            </a:rPr>
            <a:t>Fuente: Proyecto</a:t>
          </a:r>
          <a:r>
            <a:rPr lang="es-ES" sz="1100" baseline="0">
              <a:latin typeface="Calibri"/>
            </a:rPr>
            <a:t> de Fortalecimiento de la atención integral del cáncer enla red con base de datos de Instituto Nacional de Estadísticas y Censos, 2015</a:t>
          </a:r>
          <a:endParaRPr lang="es-ES" sz="110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0.84244</cdr:x>
      <cdr:y>0.29106</cdr:y>
    </cdr:from>
    <cdr:to>
      <cdr:x>0.85652</cdr:x>
      <cdr:y>0.32803</cdr:y>
    </cdr:to>
    <cdr:sp macro="" textlink="">
      <cdr:nvSpPr>
        <cdr:cNvPr id="2" name="1 Flecha abajo"/>
        <cdr:cNvSpPr/>
      </cdr:nvSpPr>
      <cdr:spPr>
        <a:xfrm xmlns:a="http://schemas.openxmlformats.org/drawingml/2006/main">
          <a:off x="7263001" y="1805587"/>
          <a:ext cx="121389" cy="229342"/>
        </a:xfrm>
        <a:prstGeom xmlns:a="http://schemas.openxmlformats.org/drawingml/2006/main" prst="downArrow">
          <a:avLst/>
        </a:prstGeom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0.90091</cdr:x>
      <cdr:y>0.39553</cdr:y>
    </cdr:from>
    <cdr:to>
      <cdr:x>0.91499</cdr:x>
      <cdr:y>0.43639</cdr:y>
    </cdr:to>
    <cdr:sp macro="" textlink="">
      <cdr:nvSpPr>
        <cdr:cNvPr id="3" name="1 Flecha abajo"/>
        <cdr:cNvSpPr/>
      </cdr:nvSpPr>
      <cdr:spPr>
        <a:xfrm xmlns:a="http://schemas.openxmlformats.org/drawingml/2006/main">
          <a:off x="7767057" y="2453659"/>
          <a:ext cx="121388" cy="253473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6">
            <a:lumMod val="75000"/>
          </a:schemeClr>
        </a:solidFill>
        <a:ln xmlns:a="http://schemas.openxmlformats.org/drawingml/2006/main">
          <a:solidFill>
            <a:schemeClr val="accent6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0.80903</cdr:x>
      <cdr:y>0.47678</cdr:y>
    </cdr:from>
    <cdr:to>
      <cdr:x>0.82183</cdr:x>
      <cdr:y>0.51374</cdr:y>
    </cdr:to>
    <cdr:sp macro="" textlink="">
      <cdr:nvSpPr>
        <cdr:cNvPr id="4" name="1 Flecha abajo"/>
        <cdr:cNvSpPr/>
      </cdr:nvSpPr>
      <cdr:spPr>
        <a:xfrm xmlns:a="http://schemas.openxmlformats.org/drawingml/2006/main">
          <a:off x="6974969" y="2957715"/>
          <a:ext cx="110353" cy="22928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0.92304</cdr:x>
      <cdr:y>0.5</cdr:y>
    </cdr:from>
    <cdr:to>
      <cdr:x>0.93584</cdr:x>
      <cdr:y>0.53891</cdr:y>
    </cdr:to>
    <cdr:sp macro="" textlink="">
      <cdr:nvSpPr>
        <cdr:cNvPr id="5" name="4 Flecha arriba"/>
        <cdr:cNvSpPr/>
      </cdr:nvSpPr>
      <cdr:spPr>
        <a:xfrm xmlns:a="http://schemas.openxmlformats.org/drawingml/2006/main">
          <a:off x="8199106" y="3101731"/>
          <a:ext cx="113698" cy="241376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s-ES">
            <a:solidFill>
              <a:srgbClr val="00B050"/>
            </a:solidFill>
          </a:endParaRPr>
        </a:p>
      </cdr:txBody>
    </cdr:sp>
  </cdr:relSizeAnchor>
  <cdr:relSizeAnchor xmlns:cdr="http://schemas.openxmlformats.org/drawingml/2006/chartDrawing">
    <cdr:from>
      <cdr:x>0.89873</cdr:x>
      <cdr:y>0.61608</cdr:y>
    </cdr:from>
    <cdr:to>
      <cdr:x>0.91154</cdr:x>
      <cdr:y>0.65499</cdr:y>
    </cdr:to>
    <cdr:sp macro="" textlink="">
      <cdr:nvSpPr>
        <cdr:cNvPr id="6" name="1 Flecha arriba"/>
        <cdr:cNvSpPr/>
      </cdr:nvSpPr>
      <cdr:spPr>
        <a:xfrm xmlns:a="http://schemas.openxmlformats.org/drawingml/2006/main">
          <a:off x="7983082" y="3821811"/>
          <a:ext cx="113787" cy="241377"/>
        </a:xfrm>
        <a:prstGeom xmlns:a="http://schemas.openxmlformats.org/drawingml/2006/main" prst="up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0.85915</cdr:x>
      <cdr:y>0.29106</cdr:y>
    </cdr:from>
    <cdr:to>
      <cdr:x>0.9515</cdr:x>
      <cdr:y>0.33491</cdr:y>
    </cdr:to>
    <cdr:sp macro="" textlink="">
      <cdr:nvSpPr>
        <cdr:cNvPr id="8" name="7 CuadroTexto"/>
        <cdr:cNvSpPr txBox="1"/>
      </cdr:nvSpPr>
      <cdr:spPr>
        <a:xfrm xmlns:a="http://schemas.openxmlformats.org/drawingml/2006/main">
          <a:off x="7407017" y="1805587"/>
          <a:ext cx="796181" cy="272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400" b="1" dirty="0">
              <a:solidFill>
                <a:schemeClr val="accent1"/>
              </a:solidFill>
            </a:rPr>
            <a:t>36%</a:t>
          </a:r>
        </a:p>
      </cdr:txBody>
    </cdr:sp>
  </cdr:relSizeAnchor>
  <cdr:relSizeAnchor xmlns:cdr="http://schemas.openxmlformats.org/drawingml/2006/chartDrawing">
    <cdr:from>
      <cdr:x>0.90926</cdr:x>
      <cdr:y>0.39553</cdr:y>
    </cdr:from>
    <cdr:to>
      <cdr:x>0.98353</cdr:x>
      <cdr:y>0.44222</cdr:y>
    </cdr:to>
    <cdr:sp macro="" textlink="">
      <cdr:nvSpPr>
        <cdr:cNvPr id="9" name="1 CuadroTexto"/>
        <cdr:cNvSpPr txBox="1"/>
      </cdr:nvSpPr>
      <cdr:spPr>
        <a:xfrm xmlns:a="http://schemas.openxmlformats.org/drawingml/2006/main">
          <a:off x="7839065" y="2453659"/>
          <a:ext cx="640307" cy="2896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>
              <a:solidFill>
                <a:schemeClr val="accent6">
                  <a:lumMod val="75000"/>
                </a:schemeClr>
              </a:solidFill>
            </a:rPr>
            <a:t>15%</a:t>
          </a:r>
        </a:p>
      </cdr:txBody>
    </cdr:sp>
  </cdr:relSizeAnchor>
  <cdr:relSizeAnchor xmlns:cdr="http://schemas.openxmlformats.org/drawingml/2006/chartDrawing">
    <cdr:from>
      <cdr:x>0.82574</cdr:x>
      <cdr:y>0.47678</cdr:y>
    </cdr:from>
    <cdr:to>
      <cdr:x>0.9171</cdr:x>
      <cdr:y>0.51744</cdr:y>
    </cdr:to>
    <cdr:sp macro="" textlink="">
      <cdr:nvSpPr>
        <cdr:cNvPr id="10" name="1 CuadroTexto"/>
        <cdr:cNvSpPr txBox="1"/>
      </cdr:nvSpPr>
      <cdr:spPr>
        <a:xfrm xmlns:a="http://schemas.openxmlformats.org/drawingml/2006/main">
          <a:off x="7118985" y="2957715"/>
          <a:ext cx="787646" cy="2522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400" b="1" dirty="0">
              <a:solidFill>
                <a:schemeClr val="accent2"/>
              </a:solidFill>
            </a:rPr>
            <a:t>36%</a:t>
          </a:r>
        </a:p>
      </cdr:txBody>
    </cdr:sp>
  </cdr:relSizeAnchor>
  <cdr:relSizeAnchor xmlns:cdr="http://schemas.openxmlformats.org/drawingml/2006/chartDrawing">
    <cdr:from>
      <cdr:x>0.93115</cdr:x>
      <cdr:y>0.51161</cdr:y>
    </cdr:from>
    <cdr:to>
      <cdr:x>1</cdr:x>
      <cdr:y>0.54643</cdr:y>
    </cdr:to>
    <cdr:sp macro="" textlink="">
      <cdr:nvSpPr>
        <cdr:cNvPr id="11" name="1 CuadroTexto"/>
        <cdr:cNvSpPr txBox="1"/>
      </cdr:nvSpPr>
      <cdr:spPr>
        <a:xfrm xmlns:a="http://schemas.openxmlformats.org/drawingml/2006/main">
          <a:off x="8271115" y="3173739"/>
          <a:ext cx="611559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400" b="1" dirty="0">
              <a:solidFill>
                <a:srgbClr val="00B050"/>
              </a:solidFill>
            </a:rPr>
            <a:t>59%</a:t>
          </a:r>
        </a:p>
      </cdr:txBody>
    </cdr:sp>
  </cdr:relSizeAnchor>
  <cdr:relSizeAnchor xmlns:cdr="http://schemas.openxmlformats.org/drawingml/2006/chartDrawing">
    <cdr:from>
      <cdr:x>0.90909</cdr:x>
      <cdr:y>0.61608</cdr:y>
    </cdr:from>
    <cdr:to>
      <cdr:x>1</cdr:x>
      <cdr:y>0.65084</cdr:y>
    </cdr:to>
    <cdr:sp macro="" textlink="">
      <cdr:nvSpPr>
        <cdr:cNvPr id="12" name="1 CuadroTexto"/>
        <cdr:cNvSpPr txBox="1"/>
      </cdr:nvSpPr>
      <cdr:spPr>
        <a:xfrm xmlns:a="http://schemas.openxmlformats.org/drawingml/2006/main">
          <a:off x="8271114" y="3821811"/>
          <a:ext cx="807524" cy="215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400" b="1" dirty="0">
              <a:solidFill>
                <a:srgbClr val="FF0000"/>
              </a:solidFill>
            </a:rPr>
            <a:t>6%</a:t>
          </a:r>
        </a:p>
      </cdr:txBody>
    </cdr:sp>
  </cdr:relSizeAnchor>
  <cdr:relSizeAnchor xmlns:cdr="http://schemas.openxmlformats.org/drawingml/2006/chartDrawing">
    <cdr:from>
      <cdr:x>0.02266</cdr:x>
      <cdr:y>0.93304</cdr:y>
    </cdr:from>
    <cdr:to>
      <cdr:x>0.9613</cdr:x>
      <cdr:y>1</cdr:y>
    </cdr:to>
    <cdr:sp macro="" textlink="">
      <cdr:nvSpPr>
        <cdr:cNvPr id="13" name="1 CuadroTexto"/>
        <cdr:cNvSpPr txBox="1"/>
      </cdr:nvSpPr>
      <cdr:spPr>
        <a:xfrm xmlns:a="http://schemas.openxmlformats.org/drawingml/2006/main">
          <a:off x="195385" y="5800481"/>
          <a:ext cx="8092285" cy="3949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100">
              <a:latin typeface="Calibri"/>
            </a:rPr>
            <a:t>Fuente: Proyecto</a:t>
          </a:r>
          <a:r>
            <a:rPr lang="es-ES" sz="1100" baseline="0">
              <a:latin typeface="Calibri"/>
            </a:rPr>
            <a:t> de Fortalecimiento de la atención integral del cáncer enla red con base de datos de Instituto Nacional de Estadísticas y Censos, 2015</a:t>
          </a:r>
          <a:endParaRPr lang="es-ES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F4008-6841-4D27-8B6B-8975E0A86A7B}" type="datetimeFigureOut">
              <a:rPr lang="es-CR" smtClean="0"/>
              <a:pPr/>
              <a:t>21/08/2015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B4489-FF9D-461B-A4CF-6A23CA7DFBC7}" type="slidenum">
              <a:rPr lang="es-CR" smtClean="0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xmlns="" val="13237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B4489-FF9D-461B-A4CF-6A23CA7DFBC7}" type="slidenum">
              <a:rPr lang="es-CR" smtClean="0"/>
              <a:pPr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xmlns="" val="1557932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B4489-FF9D-461B-A4CF-6A23CA7DFBC7}" type="slidenum">
              <a:rPr lang="es-CR" smtClean="0"/>
              <a:pPr/>
              <a:t>10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xmlns="" val="1745668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B4489-FF9D-461B-A4CF-6A23CA7DFBC7}" type="slidenum">
              <a:rPr lang="es-CR" smtClean="0"/>
              <a:pPr/>
              <a:t>17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xmlns="" val="244678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Y</a:t>
            </a:r>
            <a:r>
              <a:rPr lang="es-CR" baseline="0" dirty="0" smtClean="0"/>
              <a:t> la tendencia parece se mantendrá por los próximos años, por lo que cada día tendremos más pacientes sufriendo por esta enfermedad.</a:t>
            </a:r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B4489-FF9D-461B-A4CF-6A23CA7DFBC7}" type="slidenum">
              <a:rPr lang="es-CR" smtClean="0"/>
              <a:pPr/>
              <a:t>18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xmlns="" val="3382801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Esto queda gráficamente más claro en el gráfico 1 donde se muestra la incidencia y mortalidad de algunos países europeos y americanos que presentan las mayores incidencias y mortalidad por este mal; además este gráfico sirve para visualizar la situación de nuestro país con respecto a otros países donde la problemática es mayor o similar</a:t>
            </a:r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1969A-74FC-4C17-B06A-D72801915F65}" type="slidenum">
              <a:rPr lang="es-CR" smtClean="0">
                <a:solidFill>
                  <a:prstClr val="black"/>
                </a:solidFill>
              </a:rPr>
              <a:pPr/>
              <a:t>42</a:t>
            </a:fld>
            <a:endParaRPr lang="es-C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97301">
              <a:defRPr/>
            </a:pPr>
            <a:r>
              <a:rPr lang="es-CR" dirty="0" smtClean="0"/>
              <a:t>Al igual que en el resto del mundo, el riesgo de padecer o morir por cáncer de mama en Costa Rica aumenta en forma directamente proporcional con la edad. Según los datos disponibles de la incidencia en el quinquenio 2007-2011, los casos antes de los 20 años son excepcionales, aunque se reportaron dos casos en  edades comprendidas entre los  15 y 19 años. </a:t>
            </a:r>
          </a:p>
          <a:p>
            <a:pPr defTabSz="897301">
              <a:defRPr/>
            </a:pPr>
            <a:r>
              <a:rPr lang="es-CR" dirty="0" smtClean="0"/>
              <a:t>Como se puede observar en el gráfico sobre la frecuencia por grupos de edad, alrededor del 67% de los casos nuevos y el 79% de las muertes ocurren en mujeres con 50 años y más, a pesar de que la gran mayoría de la población femenina se ubica por debajo de los 50 años de edad en la pirámide poblacional.</a:t>
            </a:r>
          </a:p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1969A-74FC-4C17-B06A-D72801915F65}" type="slidenum">
              <a:rPr lang="es-CR" smtClean="0">
                <a:solidFill>
                  <a:prstClr val="black"/>
                </a:solidFill>
              </a:rPr>
              <a:pPr/>
              <a:t>47</a:t>
            </a:fld>
            <a:endParaRPr lang="es-C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086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6834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00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657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4070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388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2386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191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>
            <a:lvl1pPr>
              <a:defRPr sz="3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logo proyecto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72198" y="6357958"/>
            <a:ext cx="2786082" cy="294635"/>
          </a:xfrm>
          <a:prstGeom prst="rect">
            <a:avLst/>
          </a:prstGeom>
        </p:spPr>
      </p:pic>
      <p:cxnSp>
        <p:nvCxnSpPr>
          <p:cNvPr id="8" name="7 Conector recto"/>
          <p:cNvCxnSpPr/>
          <p:nvPr userDrawn="1"/>
        </p:nvCxnSpPr>
        <p:spPr>
          <a:xfrm>
            <a:off x="0" y="6286520"/>
            <a:ext cx="9144000" cy="1588"/>
          </a:xfrm>
          <a:prstGeom prst="line">
            <a:avLst/>
          </a:prstGeom>
          <a:ln w="63500" cap="rnd" cmpd="dbl">
            <a:solidFill>
              <a:srgbClr val="4B69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024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5597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05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A02508-0C73-446F-A3B6-876D6ACC2873}" type="datetimeFigureOut">
              <a:rPr lang="es-ES" smtClean="0"/>
              <a:pPr/>
              <a:t>21/08/2015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EDF765-A608-40E5-B584-798C2D15986E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EDC37-C5C9-4A5F-B07B-9AC994BA673F}" type="datetimeFigureOut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21/08/2015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DCDA5-E258-4D6A-89FC-142288D59A70}" type="slidenum">
              <a:rPr lang="es-C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81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logo proyecto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57232"/>
            <a:ext cx="8358246" cy="883907"/>
          </a:xfrm>
          <a:prstGeom prst="rect">
            <a:avLst/>
          </a:prstGeom>
        </p:spPr>
      </p:pic>
      <p:pic>
        <p:nvPicPr>
          <p:cNvPr id="4" name="3 Imagen" descr="logo_ccss_azu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19" y="5214950"/>
            <a:ext cx="1149635" cy="114300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683568" y="2924944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Perfil Epidemiológico del Cáncer de mama </a:t>
            </a:r>
          </a:p>
          <a:p>
            <a:pPr algn="ctr"/>
            <a:r>
              <a:rPr lang="es-ES" sz="28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en Costa Rica</a:t>
            </a:r>
            <a:endParaRPr lang="es-ES" sz="2800" dirty="0">
              <a:solidFill>
                <a:srgbClr val="004A8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85852" y="5929330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004A82"/>
                </a:solidFill>
                <a:latin typeface="Berlin Sans FB" pitchFamily="34" charset="0"/>
              </a:rPr>
              <a:t>  2015</a:t>
            </a:r>
            <a:endParaRPr lang="es-ES" dirty="0">
              <a:solidFill>
                <a:srgbClr val="004A82"/>
              </a:solidFill>
              <a:latin typeface="Berlin Sans FB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43808" y="450912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Dr. Alejandro Calderón Céspedes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/>
        </p:nvGraphicFramePr>
        <p:xfrm>
          <a:off x="289689" y="382024"/>
          <a:ext cx="8564622" cy="6093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581772"/>
          </a:xfrm>
        </p:spPr>
        <p:txBody>
          <a:bodyPr/>
          <a:lstStyle/>
          <a:p>
            <a:r>
              <a:rPr lang="es-CR" sz="2800" dirty="0" smtClean="0"/>
              <a:t>Incremento en la tasa de incidencia de cáncer en Costa Rica, </a:t>
            </a:r>
            <a:r>
              <a:rPr lang="es-CR" sz="1800" dirty="0" smtClean="0"/>
              <a:t>tasas brutas x 100 mil</a:t>
            </a:r>
            <a:endParaRPr lang="es-CR" sz="2800" dirty="0" smtClean="0"/>
          </a:p>
        </p:txBody>
      </p:sp>
      <p:grpSp>
        <p:nvGrpSpPr>
          <p:cNvPr id="2" name="Group 10"/>
          <p:cNvGrpSpPr/>
          <p:nvPr/>
        </p:nvGrpSpPr>
        <p:grpSpPr>
          <a:xfrm>
            <a:off x="6500826" y="1714488"/>
            <a:ext cx="2247269" cy="2214578"/>
            <a:chOff x="3681299" y="639723"/>
            <a:chExt cx="1818641" cy="169336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Oval 19"/>
            <p:cNvSpPr/>
            <p:nvPr/>
          </p:nvSpPr>
          <p:spPr>
            <a:xfrm>
              <a:off x="3681299" y="639723"/>
              <a:ext cx="1818641" cy="16933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4"/>
            <p:cNvSpPr/>
            <p:nvPr/>
          </p:nvSpPr>
          <p:spPr>
            <a:xfrm>
              <a:off x="3947633" y="887711"/>
              <a:ext cx="1285973" cy="11973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8580" tIns="68580" rIns="68580" bIns="68580" spcCol="1270" anchor="ctr"/>
            <a:lstStyle/>
            <a:p>
              <a:pPr algn="ctr" defTabSz="800100" eaLnBrk="0" hangingPunct="0">
                <a:lnSpc>
                  <a:spcPct val="90000"/>
                </a:lnSpc>
                <a:spcAft>
                  <a:spcPct val="35000"/>
                </a:spcAft>
                <a:buClr>
                  <a:schemeClr val="accent1"/>
                </a:buClr>
                <a:buFont typeface="Arial" pitchFamily="34" charset="0"/>
                <a:buNone/>
                <a:defRPr/>
              </a:pPr>
              <a:r>
                <a:rPr lang="en-US" sz="1800" b="1" dirty="0" smtClean="0"/>
                <a:t>205 </a:t>
              </a:r>
              <a:r>
                <a:rPr lang="en-US" sz="1800" b="1" dirty="0" err="1"/>
                <a:t>casos</a:t>
              </a:r>
              <a:r>
                <a:rPr lang="en-US" sz="1800" b="1" dirty="0"/>
                <a:t> </a:t>
              </a:r>
              <a:r>
                <a:rPr lang="en-US" sz="1800" b="1" dirty="0" err="1"/>
                <a:t>por</a:t>
              </a:r>
              <a:r>
                <a:rPr lang="en-US" sz="1800" b="1" dirty="0"/>
                <a:t> </a:t>
              </a:r>
              <a:r>
                <a:rPr lang="en-US" sz="1800" b="1" dirty="0" err="1"/>
                <a:t>cien</a:t>
              </a:r>
              <a:r>
                <a:rPr lang="en-US" sz="1800" b="1" dirty="0"/>
                <a:t> mil </a:t>
              </a:r>
              <a:r>
                <a:rPr lang="en-US" sz="1800" b="1" dirty="0" err="1"/>
                <a:t>habitantes</a:t>
              </a:r>
              <a:r>
                <a:rPr lang="en-US" sz="1800" b="1" dirty="0"/>
                <a:t>  (</a:t>
              </a:r>
              <a:r>
                <a:rPr lang="en-US" sz="1800" b="1" dirty="0" smtClean="0"/>
                <a:t>2012)</a:t>
              </a:r>
              <a:endParaRPr lang="en-US" sz="1800" b="1" dirty="0"/>
            </a:p>
          </p:txBody>
        </p:sp>
      </p:grpSp>
      <p:grpSp>
        <p:nvGrpSpPr>
          <p:cNvPr id="3" name="Group 11"/>
          <p:cNvGrpSpPr/>
          <p:nvPr/>
        </p:nvGrpSpPr>
        <p:grpSpPr>
          <a:xfrm rot="14477897">
            <a:off x="3448453" y="2220020"/>
            <a:ext cx="2714644" cy="3495400"/>
            <a:chOff x="3665189" y="2510458"/>
            <a:chExt cx="1805375" cy="875937"/>
          </a:xfrm>
          <a:scene3d>
            <a:camera prst="perspectiveRight"/>
            <a:lightRig rig="threePt" dir="t">
              <a:rot lat="0" lon="0" rev="7500000"/>
            </a:lightRig>
          </a:scene3d>
        </p:grpSpPr>
        <p:sp>
          <p:nvSpPr>
            <p:cNvPr id="18" name="Right Arrow 17"/>
            <p:cNvSpPr/>
            <p:nvPr/>
          </p:nvSpPr>
          <p:spPr>
            <a:xfrm rot="5396623">
              <a:off x="4122235" y="2464538"/>
              <a:ext cx="875937" cy="96777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FF66"/>
            </a:solidFill>
            <a:sp3d z="-70000" extrusionH="63500" prstMaterial="matte">
              <a:bevelT w="25400" h="6350" prst="relaxedInset"/>
              <a:contourClr>
                <a:schemeClr val="bg1"/>
              </a:contourClr>
            </a:sp3d>
          </p:spPr>
          <p:style>
            <a:lnRef idx="0">
              <a:schemeClr val="accent1">
                <a:shade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ight Arrow 6"/>
            <p:cNvSpPr/>
            <p:nvPr/>
          </p:nvSpPr>
          <p:spPr>
            <a:xfrm rot="5465054">
              <a:off x="4384028" y="1981247"/>
              <a:ext cx="367697" cy="1805375"/>
            </a:xfrm>
            <a:prstGeom prst="rect">
              <a:avLst/>
            </a:prstGeom>
            <a:sp3d z="-7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eaLnBrk="0" hangingPunct="0">
                <a:lnSpc>
                  <a:spcPct val="150000"/>
                </a:lnSpc>
                <a:spcAft>
                  <a:spcPct val="35000"/>
                </a:spcAft>
                <a:buClr>
                  <a:schemeClr val="accent1"/>
                </a:buClr>
                <a:buFont typeface="Arial" pitchFamily="34" charset="0"/>
                <a:buNone/>
                <a:defRPr/>
              </a:pPr>
              <a:r>
                <a:rPr lang="en-US" sz="1800" b="1" dirty="0">
                  <a:solidFill>
                    <a:srgbClr val="FF0000"/>
                  </a:solidFill>
                </a:rPr>
                <a:t>Incremento del </a:t>
              </a:r>
              <a:r>
                <a:rPr lang="en-US" b="1" dirty="0" smtClean="0">
                  <a:solidFill>
                    <a:srgbClr val="FF0000"/>
                  </a:solidFill>
                </a:rPr>
                <a:t>45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%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1071538" y="4214818"/>
            <a:ext cx="2143140" cy="2214578"/>
            <a:chOff x="3683457" y="3615068"/>
            <a:chExt cx="1712832" cy="137037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Oval 15"/>
            <p:cNvSpPr/>
            <p:nvPr/>
          </p:nvSpPr>
          <p:spPr>
            <a:xfrm>
              <a:off x="3683457" y="3615068"/>
              <a:ext cx="1712832" cy="1370376"/>
            </a:xfrm>
            <a:prstGeom prst="ellipse">
              <a:avLst/>
            </a:prstGeom>
            <a:solidFill>
              <a:schemeClr val="accent1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504515"/>
                <a:satOff val="0"/>
                <a:lumOff val="4830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al 8"/>
            <p:cNvSpPr/>
            <p:nvPr/>
          </p:nvSpPr>
          <p:spPr>
            <a:xfrm>
              <a:off x="3934296" y="3815755"/>
              <a:ext cx="1211154" cy="9690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8580" tIns="68580" rIns="68580" bIns="68580" spcCol="1270" anchor="ctr"/>
            <a:lstStyle/>
            <a:p>
              <a:pPr algn="ctr" defTabSz="800100" eaLnBrk="0" hangingPunct="0">
                <a:lnSpc>
                  <a:spcPct val="90000"/>
                </a:lnSpc>
                <a:spcAft>
                  <a:spcPct val="35000"/>
                </a:spcAft>
                <a:buClr>
                  <a:schemeClr val="accent1"/>
                </a:buClr>
                <a:buFont typeface="Arial" pitchFamily="34" charset="0"/>
                <a:buNone/>
                <a:defRPr/>
              </a:pPr>
              <a:r>
                <a:rPr lang="en-US" sz="1800" b="1" dirty="0" smtClean="0"/>
                <a:t>141 </a:t>
              </a:r>
              <a:r>
                <a:rPr lang="en-US" sz="1800" b="1" dirty="0" err="1" smtClean="0"/>
                <a:t>casos</a:t>
              </a:r>
              <a:r>
                <a:rPr lang="en-US" sz="1800" b="1" dirty="0" smtClean="0"/>
                <a:t> </a:t>
              </a:r>
              <a:r>
                <a:rPr lang="en-US" sz="1800" b="1" dirty="0" err="1"/>
                <a:t>por</a:t>
              </a:r>
              <a:r>
                <a:rPr lang="en-US" sz="1800" b="1" dirty="0"/>
                <a:t> </a:t>
              </a:r>
              <a:r>
                <a:rPr lang="en-US" sz="1800" b="1" dirty="0" err="1"/>
                <a:t>cien</a:t>
              </a:r>
              <a:r>
                <a:rPr lang="en-US" sz="1800" b="1" dirty="0"/>
                <a:t> mil </a:t>
              </a:r>
              <a:r>
                <a:rPr lang="en-US" sz="1800" b="1" dirty="0" err="1"/>
                <a:t>habitantes</a:t>
              </a:r>
              <a:r>
                <a:rPr lang="en-US" sz="1800" b="1" dirty="0"/>
                <a:t> (</a:t>
              </a:r>
              <a:r>
                <a:rPr lang="en-US" sz="1800" b="1" dirty="0" smtClean="0"/>
                <a:t>1991)</a:t>
              </a:r>
              <a:endParaRPr lang="en-US" sz="18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32656"/>
            <a:ext cx="5688632" cy="571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23528" y="1628800"/>
            <a:ext cx="252028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Tasas de incidencia por cáncer en diferentes países del mundo de todas las regiones, en hombres 2012</a:t>
            </a:r>
          </a:p>
          <a:p>
            <a:endParaRPr lang="es-CR" dirty="0" smtClean="0"/>
          </a:p>
          <a:p>
            <a:r>
              <a:rPr lang="es-CR" sz="1400" dirty="0" smtClean="0"/>
              <a:t>(tasas ajustadas x 100 mil)</a:t>
            </a:r>
            <a:endParaRPr lang="es-CR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236296" y="5733256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World</a:t>
            </a:r>
            <a:r>
              <a:rPr lang="es-CR" sz="1100" dirty="0" smtClean="0"/>
              <a:t> </a:t>
            </a:r>
            <a:r>
              <a:rPr lang="es-CR" sz="1100" dirty="0" err="1" smtClean="0"/>
              <a:t>Report</a:t>
            </a:r>
            <a:r>
              <a:rPr lang="es-CR" sz="1100" dirty="0" smtClean="0"/>
              <a:t>, 2014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76672"/>
            <a:ext cx="496252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23528" y="1628800"/>
            <a:ext cx="252028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Tasas de incidencia por cáncer en diferentes países del mundo de todas las regiones, en mujeres 2012</a:t>
            </a:r>
          </a:p>
          <a:p>
            <a:endParaRPr lang="es-CR" dirty="0" smtClean="0"/>
          </a:p>
          <a:p>
            <a:r>
              <a:rPr lang="es-CR" sz="1400" dirty="0" smtClean="0"/>
              <a:t>(tasas ajustadas x 100 mil)</a:t>
            </a:r>
            <a:endParaRPr lang="es-CR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236296" y="5733256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World</a:t>
            </a:r>
            <a:r>
              <a:rPr lang="es-CR" sz="1100" dirty="0" smtClean="0"/>
              <a:t> </a:t>
            </a:r>
            <a:r>
              <a:rPr lang="es-CR" sz="1100" dirty="0" err="1" smtClean="0"/>
              <a:t>Report</a:t>
            </a:r>
            <a:r>
              <a:rPr lang="es-CR" sz="1100" dirty="0" smtClean="0"/>
              <a:t>, 2014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CuadroTexto"/>
          <p:cNvSpPr txBox="1">
            <a:spLocks noChangeArrowheads="1"/>
          </p:cNvSpPr>
          <p:nvPr/>
        </p:nvSpPr>
        <p:spPr bwMode="auto">
          <a:xfrm>
            <a:off x="642910" y="571480"/>
            <a:ext cx="70974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3200" dirty="0" smtClean="0">
                <a:latin typeface="Arial" pitchFamily="34" charset="0"/>
                <a:cs typeface="Arial" pitchFamily="34" charset="0"/>
              </a:rPr>
              <a:t>Mortalidad por cáncer en Costa Rica va en aumento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/>
          </p:cNvSpPr>
          <p:nvPr/>
        </p:nvSpPr>
        <p:spPr bwMode="auto">
          <a:xfrm>
            <a:off x="539552" y="4869160"/>
            <a:ext cx="8115300" cy="976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CR" sz="2000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es-ES" sz="2000" b="1" dirty="0" smtClean="0">
                <a:latin typeface="Arial" pitchFamily="34" charset="0"/>
                <a:cs typeface="Arial" pitchFamily="34" charset="0"/>
              </a:rPr>
              <a:t>La tasa bruta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de mortalidad por cáncer se incrementó entre 1990 y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2013 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de 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76,4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a 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96,4 por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cien mil habitantes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(26%)</a:t>
            </a:r>
            <a:endParaRPr lang="es-CR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1547664" y="1556792"/>
          <a:ext cx="550072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32656"/>
            <a:ext cx="5035723" cy="5563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23528" y="1628800"/>
            <a:ext cx="2520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Tasas de mortalidad por cáncer en diferentes países del mundo de todas las regiones, en hombres 2012</a:t>
            </a:r>
          </a:p>
          <a:p>
            <a:endParaRPr lang="es-CR" dirty="0" smtClean="0"/>
          </a:p>
          <a:p>
            <a:r>
              <a:rPr lang="es-CR" sz="1400" dirty="0" smtClean="0"/>
              <a:t>(tasas ajustadas x 100 mil)</a:t>
            </a:r>
            <a:endParaRPr lang="es-CR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236296" y="5733256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World</a:t>
            </a:r>
            <a:r>
              <a:rPr lang="es-CR" sz="1100" dirty="0" smtClean="0"/>
              <a:t> </a:t>
            </a:r>
            <a:r>
              <a:rPr lang="es-CR" sz="1100" dirty="0" err="1" smtClean="0"/>
              <a:t>Report</a:t>
            </a:r>
            <a:r>
              <a:rPr lang="es-CR" sz="1100" dirty="0" smtClean="0"/>
              <a:t>, 2014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0025" y="476672"/>
            <a:ext cx="513397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83568" y="1124744"/>
            <a:ext cx="2520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Tasas de mortalidad por cáncer en diferentes países del mundo de todas las regiones, en mujeres 2012</a:t>
            </a:r>
          </a:p>
          <a:p>
            <a:endParaRPr lang="es-CR" dirty="0" smtClean="0"/>
          </a:p>
          <a:p>
            <a:r>
              <a:rPr lang="es-CR" sz="1400" dirty="0" smtClean="0"/>
              <a:t>(tasas ajustadas x 100 mil)</a:t>
            </a:r>
            <a:endParaRPr lang="es-CR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236296" y="5733256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World</a:t>
            </a:r>
            <a:r>
              <a:rPr lang="es-CR" sz="1100" dirty="0" smtClean="0"/>
              <a:t> </a:t>
            </a:r>
            <a:r>
              <a:rPr lang="es-CR" sz="1100" dirty="0" err="1" smtClean="0"/>
              <a:t>Report</a:t>
            </a:r>
            <a:r>
              <a:rPr lang="es-CR" sz="1100" dirty="0" smtClean="0"/>
              <a:t>, 2014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86206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1907704" y="2708920"/>
            <a:ext cx="482453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Estimación de incidencia</a:t>
            </a:r>
            <a:endParaRPr lang="es-CR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graphicFrame>
        <p:nvGraphicFramePr>
          <p:cNvPr id="5" name="Chart 10"/>
          <p:cNvGraphicFramePr>
            <a:graphicFrameLocks/>
          </p:cNvGraphicFramePr>
          <p:nvPr/>
        </p:nvGraphicFramePr>
        <p:xfrm>
          <a:off x="533400" y="1443037"/>
          <a:ext cx="8077200" cy="397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81772"/>
          </a:xfrm>
        </p:spPr>
        <p:txBody>
          <a:bodyPr/>
          <a:lstStyle/>
          <a:p>
            <a:r>
              <a:rPr lang="es-CR" sz="3000" dirty="0" smtClean="0"/>
              <a:t>Estimación de casos nuevos de cáncer en Costa Rica, 2013-2025</a:t>
            </a:r>
            <a:endParaRPr lang="es-CR" sz="30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699792" y="1556792"/>
          <a:ext cx="3997946" cy="385224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162025"/>
                <a:gridCol w="2835921"/>
              </a:tblGrid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R" sz="1800" dirty="0" smtClean="0">
                          <a:solidFill>
                            <a:schemeClr val="bg1"/>
                          </a:solidFill>
                        </a:rPr>
                        <a:t>AÑO</a:t>
                      </a:r>
                      <a:endParaRPr lang="es-CR" sz="180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R" sz="1800" dirty="0" smtClean="0">
                          <a:solidFill>
                            <a:schemeClr val="bg1"/>
                          </a:solidFill>
                        </a:rPr>
                        <a:t>NÚMERO DE CASOS</a:t>
                      </a:r>
                      <a:endParaRPr lang="es-CR" sz="180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solidFill>
                      <a:srgbClr val="0070C0"/>
                    </a:solidFill>
                  </a:tcPr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2013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11.258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2014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11.630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2015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12.008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2016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12.392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2017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12.782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2018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13.180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2019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13.583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2020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13.992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2021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14.404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2022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14.821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2023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15.242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70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2024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15.665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286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/>
                        <a:t>2025</a:t>
                      </a:r>
                      <a:endParaRPr lang="es-CR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/>
                        <a:t>16.090</a:t>
                      </a:r>
                      <a:endParaRPr lang="es-C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55576" y="5877272"/>
            <a:ext cx="72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>
                <a:latin typeface="Arial" pitchFamily="34" charset="0"/>
                <a:cs typeface="Arial" pitchFamily="34" charset="0"/>
              </a:rPr>
              <a:t>Fuente: Castillo, Jacqueline.  Evolución y proyección del Cáncer en  Costa Rica, Dirección Actuarial, CCSS, 2010.</a:t>
            </a:r>
            <a:endParaRPr lang="es-CR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581772"/>
          </a:xfrm>
        </p:spPr>
        <p:txBody>
          <a:bodyPr/>
          <a:lstStyle/>
          <a:p>
            <a:r>
              <a:rPr lang="es-CR" dirty="0" smtClean="0"/>
              <a:t>Mortalidad a nivel mundial</a:t>
            </a: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1196752"/>
            <a:ext cx="5578475" cy="4525963"/>
          </a:xfrm>
          <a:noFill/>
        </p:spPr>
      </p:pic>
      <p:sp>
        <p:nvSpPr>
          <p:cNvPr id="6" name="5 CuadroTexto"/>
          <p:cNvSpPr txBox="1"/>
          <p:nvPr/>
        </p:nvSpPr>
        <p:spPr>
          <a:xfrm>
            <a:off x="1187624" y="594928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Fuente: OMS, 2013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CANCER EN MUJERES DE COSTA RICA</a:t>
            </a:r>
            <a:endParaRPr lang="es-ES" sz="3200" dirty="0"/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428596" y="1643050"/>
            <a:ext cx="3889373" cy="3585597"/>
          </a:xfrm>
          <a:prstGeom prst="rect">
            <a:avLst/>
          </a:prstGeom>
          <a:solidFill>
            <a:srgbClr val="FF9999"/>
          </a:solidFill>
          <a:ln w="9525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latin typeface="Arial Black" pitchFamily="34" charset="0"/>
              </a:rPr>
              <a:t>INCIDENCIA  (</a:t>
            </a:r>
            <a:r>
              <a:rPr lang="es-ES" sz="2000" dirty="0" smtClean="0">
                <a:solidFill>
                  <a:schemeClr val="bg1"/>
                </a:solidFill>
                <a:latin typeface="Arial Black" pitchFamily="34" charset="0"/>
              </a:rPr>
              <a:t>2012)</a:t>
            </a:r>
            <a:endParaRPr lang="es-ES" sz="20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s-ES" sz="1050" dirty="0">
                <a:solidFill>
                  <a:schemeClr val="bg1"/>
                </a:solidFill>
                <a:latin typeface="Arial Black" pitchFamily="34" charset="0"/>
              </a:rPr>
              <a:t>TASAS AJUSTADAS POR 100.000 MUJERES</a:t>
            </a:r>
            <a:r>
              <a:rPr lang="es-ES" sz="1100" dirty="0">
                <a:solidFill>
                  <a:schemeClr val="bg1"/>
                </a:solidFill>
                <a:latin typeface="Arial Black" pitchFamily="34" charset="0"/>
              </a:rPr>
              <a:t>)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PIEL</a:t>
            </a:r>
            <a:r>
              <a:rPr lang="es-ES" sz="1600" b="1" dirty="0">
                <a:solidFill>
                  <a:schemeClr val="bg1"/>
                </a:solidFill>
                <a:latin typeface="Bookman Old Style" pitchFamily="18" charset="0"/>
              </a:rPr>
              <a:t>: </a:t>
            </a: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43,7</a:t>
            </a:r>
            <a:endParaRPr lang="es-ES" sz="1600" b="1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MAMA: 42,2</a:t>
            </a:r>
            <a:endParaRPr lang="es-ES" sz="1600" b="1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CERVIX: 26,4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TIROIDES: 20,6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ESTOMAGO: 10,8</a:t>
            </a:r>
            <a:endParaRPr lang="es-ES" sz="1600" b="1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COLON:  9,0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4857752" y="1643050"/>
            <a:ext cx="3643338" cy="3585597"/>
          </a:xfrm>
          <a:prstGeom prst="rect">
            <a:avLst/>
          </a:prstGeom>
          <a:solidFill>
            <a:srgbClr val="FF9999"/>
          </a:solidFill>
          <a:ln w="9525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latin typeface="Arial Black" pitchFamily="34" charset="0"/>
              </a:rPr>
              <a:t>MORTALIDAD </a:t>
            </a:r>
            <a:r>
              <a:rPr lang="es-ES" sz="2000" dirty="0" smtClean="0">
                <a:solidFill>
                  <a:schemeClr val="bg1"/>
                </a:solidFill>
                <a:latin typeface="Arial Black" pitchFamily="34" charset="0"/>
              </a:rPr>
              <a:t>(2014)</a:t>
            </a:r>
            <a:endParaRPr lang="es-ES" sz="20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s-ES" sz="1050" dirty="0">
                <a:solidFill>
                  <a:schemeClr val="bg1"/>
                </a:solidFill>
                <a:latin typeface="Arial Black" pitchFamily="34" charset="0"/>
              </a:rPr>
              <a:t>TASAS AJUSTADAS POR 100.000 MUJERES</a:t>
            </a:r>
            <a:r>
              <a:rPr lang="es-ES" sz="1100" dirty="0">
                <a:solidFill>
                  <a:schemeClr val="bg1"/>
                </a:solidFill>
                <a:latin typeface="Arial Black" pitchFamily="34" charset="0"/>
              </a:rPr>
              <a:t>)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MAMA: 12,2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 ESTOMAGO: 8,0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COLON: 6,0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CUELLO DEL UTERO:  4,7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PÁNCREAS: 4,3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HÍGADO: 4,3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57158" y="5786454"/>
            <a:ext cx="5786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Fuente: Registro Nacional de tumores, Ministerio de Salud, 2015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-91765" y="379838"/>
          <a:ext cx="9327530" cy="6098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250158" y="376115"/>
          <a:ext cx="8643683" cy="6105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292289" y="296741"/>
          <a:ext cx="8559421" cy="6264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/>
        </p:nvGraphicFramePr>
        <p:xfrm>
          <a:off x="342386" y="381294"/>
          <a:ext cx="8459228" cy="6288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CÁNCER EN HOMBRES DE COSTA RICA</a:t>
            </a:r>
            <a:endParaRPr lang="es-ES" sz="3200" dirty="0"/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428596" y="1714488"/>
            <a:ext cx="3889373" cy="35855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latin typeface="Arial Black" pitchFamily="34" charset="0"/>
              </a:rPr>
              <a:t>INCIDENCIA  (</a:t>
            </a:r>
            <a:r>
              <a:rPr lang="es-ES" sz="2000" dirty="0" smtClean="0">
                <a:solidFill>
                  <a:schemeClr val="bg1"/>
                </a:solidFill>
                <a:latin typeface="Arial Black" pitchFamily="34" charset="0"/>
              </a:rPr>
              <a:t>2012)</a:t>
            </a:r>
            <a:endParaRPr lang="es-ES" sz="20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s-ES" sz="1050" dirty="0">
                <a:solidFill>
                  <a:schemeClr val="bg1"/>
                </a:solidFill>
                <a:latin typeface="Arial Black" pitchFamily="34" charset="0"/>
              </a:rPr>
              <a:t>TASAS AJUSTADAS POR 100.000 </a:t>
            </a:r>
            <a:r>
              <a:rPr lang="es-ES" sz="1050" dirty="0" smtClean="0">
                <a:solidFill>
                  <a:schemeClr val="bg1"/>
                </a:solidFill>
                <a:latin typeface="Arial Black" pitchFamily="34" charset="0"/>
              </a:rPr>
              <a:t>HOMBRES</a:t>
            </a:r>
            <a:r>
              <a:rPr lang="es-ES" sz="1100" dirty="0" smtClean="0">
                <a:solidFill>
                  <a:schemeClr val="bg1"/>
                </a:solidFill>
                <a:latin typeface="Arial Black" pitchFamily="34" charset="0"/>
              </a:rPr>
              <a:t>)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PIEL: 49,5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PROSTATA: 44,9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ESTOMAGO: 17,3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COLON: 8,4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PULMON:  7,2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SHR: 6,8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4857752" y="1714488"/>
            <a:ext cx="3643338" cy="35855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chemeClr val="bg1"/>
                </a:solidFill>
                <a:latin typeface="Arial Black" pitchFamily="34" charset="0"/>
              </a:rPr>
              <a:t>MORTALIDAD </a:t>
            </a:r>
            <a:r>
              <a:rPr lang="es-ES" sz="2000" dirty="0" smtClean="0">
                <a:solidFill>
                  <a:schemeClr val="bg1"/>
                </a:solidFill>
                <a:latin typeface="Arial Black" pitchFamily="34" charset="0"/>
              </a:rPr>
              <a:t>(2014)</a:t>
            </a:r>
            <a:endParaRPr lang="es-ES" sz="20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Arial Black" pitchFamily="34" charset="0"/>
              </a:rPr>
              <a:t>(</a:t>
            </a:r>
            <a:r>
              <a:rPr lang="es-ES" sz="1050" dirty="0">
                <a:solidFill>
                  <a:schemeClr val="bg1"/>
                </a:solidFill>
                <a:latin typeface="Arial Black" pitchFamily="34" charset="0"/>
              </a:rPr>
              <a:t>TASAS AJUSTADAS POR 100.000 </a:t>
            </a:r>
            <a:r>
              <a:rPr lang="es-ES" sz="1050" dirty="0" smtClean="0">
                <a:solidFill>
                  <a:schemeClr val="bg1"/>
                </a:solidFill>
                <a:latin typeface="Arial Black" pitchFamily="34" charset="0"/>
              </a:rPr>
              <a:t>HOMBRES</a:t>
            </a:r>
            <a:r>
              <a:rPr lang="es-ES" sz="1100" dirty="0" smtClean="0">
                <a:solidFill>
                  <a:schemeClr val="bg1"/>
                </a:solidFill>
                <a:latin typeface="Arial Black" pitchFamily="34" charset="0"/>
              </a:rPr>
              <a:t>)</a:t>
            </a:r>
            <a:endParaRPr lang="es-ES" sz="11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PROSTATA: 15,0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 ESTOMAGO: 15,5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COLON : 7,4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PULMON: 7,2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HIGADO :  5,9</a:t>
            </a:r>
          </a:p>
          <a:p>
            <a:pPr algn="ctr">
              <a:lnSpc>
                <a:spcPct val="200000"/>
              </a:lnSpc>
            </a:pPr>
            <a:r>
              <a:rPr lang="es-ES" sz="1600" b="1" dirty="0" smtClean="0">
                <a:solidFill>
                  <a:schemeClr val="bg1"/>
                </a:solidFill>
                <a:latin typeface="Bookman Old Style" pitchFamily="18" charset="0"/>
              </a:rPr>
              <a:t>LEUCEMIAS: 5,1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95536" y="5733256"/>
            <a:ext cx="59293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latin typeface="Arial" pitchFamily="34" charset="0"/>
                <a:cs typeface="Arial" pitchFamily="34" charset="0"/>
              </a:rPr>
              <a:t>Fuente: Registro Nacional de tumores, Ministerio de Salud, 2015</a:t>
            </a:r>
            <a:endParaRPr lang="es-ES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-91765" y="296740"/>
          <a:ext cx="9327530" cy="6264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218586" y="327269"/>
          <a:ext cx="8706827" cy="620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-91765" y="379838"/>
          <a:ext cx="9327530" cy="6098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CuadroTexto"/>
          <p:cNvSpPr txBox="1"/>
          <p:nvPr/>
        </p:nvSpPr>
        <p:spPr>
          <a:xfrm>
            <a:off x="179512" y="6463072"/>
            <a:ext cx="8092285" cy="39492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100" dirty="0">
                <a:latin typeface="Calibri"/>
              </a:rPr>
              <a:t>Fuente: Registro</a:t>
            </a:r>
            <a:r>
              <a:rPr lang="es-ES" sz="1100" baseline="0" dirty="0">
                <a:latin typeface="Calibri"/>
              </a:rPr>
              <a:t> Nacional de Tumores, 2014</a:t>
            </a:r>
            <a:endParaRPr lang="es-ES" sz="1100" dirty="0"/>
          </a:p>
        </p:txBody>
      </p:sp>
      <p:graphicFrame>
        <p:nvGraphicFramePr>
          <p:cNvPr id="7" name="1 Gráfico"/>
          <p:cNvGraphicFramePr>
            <a:graphicFrameLocks noGrp="1"/>
          </p:cNvGraphicFramePr>
          <p:nvPr/>
        </p:nvGraphicFramePr>
        <p:xfrm>
          <a:off x="261326" y="327269"/>
          <a:ext cx="8882673" cy="6203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928688" y="6357938"/>
            <a:ext cx="31734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R" sz="1200" dirty="0">
                <a:latin typeface="Corbel" pitchFamily="34" charset="0"/>
              </a:rPr>
              <a:t>Fuente: Organización Mundial de la Salud, 2007</a:t>
            </a:r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8089007" cy="57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7931224" cy="492664"/>
          </a:xfrm>
        </p:spPr>
        <p:txBody>
          <a:bodyPr/>
          <a:lstStyle/>
          <a:p>
            <a:r>
              <a:rPr lang="es-CR" sz="2000" dirty="0" smtClean="0"/>
              <a:t>AVAD según enfermedad, según año, Costa Rica, 1990-2010</a:t>
            </a:r>
            <a:endParaRPr lang="es-CR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67544" y="6381328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 smtClean="0"/>
              <a:t>Fuente: </a:t>
            </a:r>
            <a:r>
              <a:rPr lang="es-CR" sz="1200" dirty="0" err="1" smtClean="0"/>
              <a:t>Institute</a:t>
            </a:r>
            <a:r>
              <a:rPr lang="es-CR" sz="1200" dirty="0" smtClean="0"/>
              <a:t> </a:t>
            </a:r>
            <a:r>
              <a:rPr lang="es-CR" sz="1200" dirty="0" err="1" smtClean="0"/>
              <a:t>for</a:t>
            </a:r>
            <a:r>
              <a:rPr lang="es-CR" sz="1200" dirty="0" smtClean="0"/>
              <a:t> </a:t>
            </a:r>
            <a:r>
              <a:rPr lang="es-CR" sz="1200" dirty="0" err="1" smtClean="0"/>
              <a:t>Health</a:t>
            </a:r>
            <a:r>
              <a:rPr lang="es-CR" sz="1200" dirty="0" smtClean="0"/>
              <a:t> </a:t>
            </a:r>
            <a:r>
              <a:rPr lang="es-CR" sz="1200" dirty="0" err="1" smtClean="0"/>
              <a:t>metrics</a:t>
            </a:r>
            <a:r>
              <a:rPr lang="es-CR" sz="1200" dirty="0" smtClean="0"/>
              <a:t> and </a:t>
            </a:r>
            <a:r>
              <a:rPr lang="es-CR" sz="1200" dirty="0" err="1" smtClean="0"/>
              <a:t>evaluation</a:t>
            </a:r>
            <a:r>
              <a:rPr lang="es-CR" sz="1200" dirty="0" smtClean="0"/>
              <a:t>, 2014</a:t>
            </a:r>
            <a:endParaRPr lang="es-CR" sz="1200" dirty="0"/>
          </a:p>
        </p:txBody>
      </p:sp>
      <p:grpSp>
        <p:nvGrpSpPr>
          <p:cNvPr id="2" name="4 Grupo"/>
          <p:cNvGrpSpPr/>
          <p:nvPr/>
        </p:nvGrpSpPr>
        <p:grpSpPr>
          <a:xfrm>
            <a:off x="142118" y="980728"/>
            <a:ext cx="9001882" cy="5802185"/>
            <a:chOff x="142118" y="752969"/>
            <a:chExt cx="8969255" cy="602994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118" y="752969"/>
              <a:ext cx="6991350" cy="598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7 CuadroTexto"/>
            <p:cNvSpPr txBox="1"/>
            <p:nvPr/>
          </p:nvSpPr>
          <p:spPr>
            <a:xfrm>
              <a:off x="6697063" y="6475136"/>
              <a:ext cx="2342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400" dirty="0" smtClean="0"/>
                <a:t>IHME, GBD 2013</a:t>
              </a:r>
              <a:endParaRPr lang="es-ES" sz="1400" dirty="0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7301882" y="888888"/>
              <a:ext cx="1770937" cy="20683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Lesiones intencionales 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7275696" y="1107279"/>
              <a:ext cx="1807636" cy="18438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dirty="0" smtClean="0">
                  <a:solidFill>
                    <a:schemeClr val="tx1"/>
                  </a:solidFill>
                </a:rPr>
                <a:t>Lesiones  no intencionales 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7281675" y="1303222"/>
              <a:ext cx="1812723" cy="195267"/>
            </a:xfrm>
            <a:prstGeom prst="roundRect">
              <a:avLst/>
            </a:prstGeom>
            <a:solidFill>
              <a:srgbClr val="9117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Lesiones en carretera</a:t>
              </a:r>
              <a:endParaRPr lang="es-ES" sz="1050" dirty="0">
                <a:solidFill>
                  <a:schemeClr val="bg1"/>
                </a:solidFill>
              </a:endParaRP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7277619" y="1535879"/>
              <a:ext cx="1812723" cy="195267"/>
            </a:xfrm>
            <a:prstGeom prst="roundRect">
              <a:avLst/>
            </a:prstGeom>
            <a:solidFill>
              <a:srgbClr val="C38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no trasmisibles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7280367" y="1737569"/>
              <a:ext cx="1812723" cy="195267"/>
            </a:xfrm>
            <a:prstGeom prst="roundRect">
              <a:avLst/>
            </a:prstGeom>
            <a:solidFill>
              <a:srgbClr val="E3C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900" dirty="0" err="1" smtClean="0">
                  <a:solidFill>
                    <a:schemeClr val="tx1"/>
                  </a:solidFill>
                </a:rPr>
                <a:t>Desórd</a:t>
              </a:r>
              <a:r>
                <a:rPr lang="es-ES" sz="900" dirty="0" smtClean="0">
                  <a:solidFill>
                    <a:schemeClr val="tx1"/>
                  </a:solidFill>
                </a:rPr>
                <a:t>. </a:t>
              </a:r>
              <a:r>
                <a:rPr lang="es-ES" sz="900" dirty="0" err="1" smtClean="0">
                  <a:solidFill>
                    <a:schemeClr val="tx1"/>
                  </a:solidFill>
                </a:rPr>
                <a:t>musculoesqueléticos</a:t>
              </a:r>
              <a:endParaRPr lang="es-ES" sz="900" dirty="0">
                <a:solidFill>
                  <a:schemeClr val="tx1"/>
                </a:solidFill>
              </a:endParaRPr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7281261" y="1944398"/>
              <a:ext cx="1812723" cy="195267"/>
            </a:xfrm>
            <a:prstGeom prst="roundRect">
              <a:avLst/>
            </a:prstGeom>
            <a:solidFill>
              <a:srgbClr val="3276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Diabetes/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nutric</a:t>
              </a:r>
              <a:r>
                <a:rPr lang="es-ES" sz="1050" dirty="0" smtClean="0">
                  <a:solidFill>
                    <a:schemeClr val="tx1"/>
                  </a:solidFill>
                </a:rPr>
                <a:t>/endocrino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7295075" y="2182126"/>
              <a:ext cx="1812723" cy="328802"/>
            </a:xfrm>
            <a:prstGeom prst="roundRect">
              <a:avLst/>
            </a:prstGeom>
            <a:solidFill>
              <a:srgbClr val="A2C2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mentales y del comportamiento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7292531" y="2519583"/>
              <a:ext cx="1812723" cy="195267"/>
            </a:xfrm>
            <a:prstGeom prst="roundRect">
              <a:avLst/>
            </a:prstGeom>
            <a:solidFill>
              <a:srgbClr val="D1E1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neurológicos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17" name="16 Rectángulo redondeado"/>
            <p:cNvSpPr/>
            <p:nvPr/>
          </p:nvSpPr>
          <p:spPr>
            <a:xfrm>
              <a:off x="7279958" y="2945410"/>
              <a:ext cx="1817120" cy="164165"/>
            </a:xfrm>
            <a:prstGeom prst="roundRect">
              <a:avLst/>
            </a:prstGeom>
            <a:solidFill>
              <a:srgbClr val="EEA6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Cirrosis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7292946" y="2736891"/>
              <a:ext cx="1817120" cy="164165"/>
            </a:xfrm>
            <a:prstGeom prst="roundRect">
              <a:avLst/>
            </a:prstGeom>
            <a:solidFill>
              <a:srgbClr val="AC00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Desórdenes neurológicos</a:t>
              </a:r>
              <a:endParaRPr lang="es-ES" sz="1050" dirty="0">
                <a:solidFill>
                  <a:schemeClr val="bg1"/>
                </a:solidFill>
              </a:endParaRPr>
            </a:p>
          </p:txBody>
        </p:sp>
        <p:sp>
          <p:nvSpPr>
            <p:cNvPr id="19" name="18 Rectángulo redondeado"/>
            <p:cNvSpPr/>
            <p:nvPr/>
          </p:nvSpPr>
          <p:spPr>
            <a:xfrm>
              <a:off x="7281882" y="3154740"/>
              <a:ext cx="1817120" cy="164165"/>
            </a:xfrm>
            <a:prstGeom prst="roundRect">
              <a:avLst/>
            </a:prstGeom>
            <a:solidFill>
              <a:srgbClr val="F7D6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respiratorias crónicas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0" name="19 Rectángulo redondeado"/>
            <p:cNvSpPr/>
            <p:nvPr/>
          </p:nvSpPr>
          <p:spPr>
            <a:xfrm>
              <a:off x="7275284" y="3354875"/>
              <a:ext cx="1817120" cy="190128"/>
            </a:xfrm>
            <a:prstGeom prst="roundRect">
              <a:avLst/>
            </a:prstGeom>
            <a:solidFill>
              <a:srgbClr val="30B0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cardio</a:t>
              </a:r>
              <a:r>
                <a:rPr lang="es-ES" sz="1050" dirty="0" smtClean="0">
                  <a:solidFill>
                    <a:schemeClr val="tx1"/>
                  </a:solidFill>
                </a:rPr>
                <a:t> y circulatorias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7264425" y="3585165"/>
              <a:ext cx="1817120" cy="190128"/>
            </a:xfrm>
            <a:prstGeom prst="roundRect">
              <a:avLst/>
            </a:prstGeom>
            <a:solidFill>
              <a:srgbClr val="7EC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Cáncer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7277208" y="3781108"/>
              <a:ext cx="1817120" cy="190128"/>
            </a:xfrm>
            <a:prstGeom prst="roundRect">
              <a:avLst/>
            </a:prstGeom>
            <a:solidFill>
              <a:srgbClr val="CBE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no trasmisibles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7276589" y="4014779"/>
              <a:ext cx="1817120" cy="190128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Deficiencias nutricionales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4" name="23 Rectángulo redondeado"/>
            <p:cNvSpPr/>
            <p:nvPr/>
          </p:nvSpPr>
          <p:spPr>
            <a:xfrm>
              <a:off x="7269991" y="4232561"/>
              <a:ext cx="1817120" cy="190128"/>
            </a:xfrm>
            <a:prstGeom prst="roundRect">
              <a:avLst/>
            </a:prstGeom>
            <a:solidFill>
              <a:srgbClr val="B0B0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neonatales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5" name="24 Rectángulo redondeado"/>
            <p:cNvSpPr/>
            <p:nvPr/>
          </p:nvSpPr>
          <p:spPr>
            <a:xfrm>
              <a:off x="7270197" y="4447841"/>
              <a:ext cx="1817120" cy="190128"/>
            </a:xfrm>
            <a:prstGeom prst="roundRect">
              <a:avLst/>
            </a:prstGeom>
            <a:solidFill>
              <a:srgbClr val="D9D9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maternos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6" name="25 Rectángulo redondeado"/>
            <p:cNvSpPr/>
            <p:nvPr/>
          </p:nvSpPr>
          <p:spPr>
            <a:xfrm>
              <a:off x="7277206" y="4647232"/>
              <a:ext cx="1817120" cy="190128"/>
            </a:xfrm>
            <a:prstGeom prst="roundRect">
              <a:avLst/>
            </a:prstGeom>
            <a:solidFill>
              <a:srgbClr val="FEF6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dirty="0" smtClean="0">
                  <a:solidFill>
                    <a:schemeClr val="tx1"/>
                  </a:solidFill>
                </a:rPr>
                <a:t>Otras trasmisibles &amp; Malaria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27" name="26 Rectángulo redondeado"/>
            <p:cNvSpPr/>
            <p:nvPr/>
          </p:nvSpPr>
          <p:spPr>
            <a:xfrm>
              <a:off x="7294253" y="4829518"/>
              <a:ext cx="1817120" cy="190128"/>
            </a:xfrm>
            <a:prstGeom prst="roundRect">
              <a:avLst/>
            </a:prstGeom>
            <a:solidFill>
              <a:srgbClr val="FDE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Diarreas/otras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infecc</a:t>
              </a:r>
              <a:r>
                <a:rPr lang="es-ES" sz="1050" dirty="0" smtClean="0">
                  <a:solidFill>
                    <a:schemeClr val="tx1"/>
                  </a:solidFill>
                </a:rPr>
                <a:t>.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8" name="27 Rectángulo redondeado"/>
            <p:cNvSpPr/>
            <p:nvPr/>
          </p:nvSpPr>
          <p:spPr>
            <a:xfrm>
              <a:off x="7282706" y="5073466"/>
              <a:ext cx="1817120" cy="190128"/>
            </a:xfrm>
            <a:prstGeom prst="roundRect">
              <a:avLst/>
            </a:prstGeom>
            <a:solidFill>
              <a:srgbClr val="FBD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VIH/SIDA &amp; TB</a:t>
              </a:r>
              <a:endParaRPr lang="es-ES" sz="1050" dirty="0">
                <a:solidFill>
                  <a:schemeClr val="tx1"/>
                </a:solidFill>
              </a:endParaRPr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1259632" y="820656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200" dirty="0" smtClean="0"/>
                <a:t>2,6%</a:t>
              </a:r>
              <a:endParaRPr lang="es-CR" sz="1200" dirty="0"/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1361596" y="4881146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8,3%</a:t>
              </a:r>
              <a:endParaRPr lang="es-CR" sz="1200" dirty="0"/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6228184" y="5263594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  9,9</a:t>
              </a:r>
              <a:r>
                <a:rPr lang="es-CR" sz="1200" dirty="0"/>
                <a:t>%</a:t>
              </a: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6372200" y="323682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15%</a:t>
              </a:r>
              <a:endParaRPr lang="es-CR" sz="1200" dirty="0"/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1403648" y="301624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13%</a:t>
              </a:r>
              <a:endParaRPr lang="es-CR" sz="1200" dirty="0"/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1361596" y="1655837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200" dirty="0" smtClean="0"/>
                <a:t>12%</a:t>
              </a:r>
              <a:endParaRPr lang="es-CR" sz="1200" dirty="0"/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6381607" y="1636686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 8,7%</a:t>
              </a:r>
              <a:endParaRPr lang="es-CR" sz="1200" dirty="0"/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6373027" y="89537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3,9%</a:t>
              </a:r>
              <a:endParaRPr lang="es-CR" sz="1200" dirty="0"/>
            </a:p>
          </p:txBody>
        </p:sp>
        <p:sp>
          <p:nvSpPr>
            <p:cNvPr id="37" name="36 Rectángulo"/>
            <p:cNvSpPr/>
            <p:nvPr/>
          </p:nvSpPr>
          <p:spPr>
            <a:xfrm>
              <a:off x="142118" y="813929"/>
              <a:ext cx="216024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38" name="37 CuadroTexto"/>
            <p:cNvSpPr txBox="1"/>
            <p:nvPr/>
          </p:nvSpPr>
          <p:spPr>
            <a:xfrm>
              <a:off x="1343684" y="122149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200" dirty="0" smtClean="0">
                  <a:solidFill>
                    <a:schemeClr val="bg1"/>
                  </a:solidFill>
                </a:rPr>
                <a:t>3,6%</a:t>
              </a:r>
              <a:endParaRPr lang="es-CR" sz="1200" dirty="0">
                <a:solidFill>
                  <a:schemeClr val="bg1"/>
                </a:solidFill>
              </a:endParaRPr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6228227" y="1264848"/>
              <a:ext cx="792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>
                  <a:solidFill>
                    <a:schemeClr val="bg1"/>
                  </a:solidFill>
                </a:rPr>
                <a:t>    4,3%</a:t>
              </a:r>
              <a:endParaRPr lang="es-CR" sz="1200" dirty="0">
                <a:solidFill>
                  <a:schemeClr val="bg1"/>
                </a:solidFill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1361596" y="218253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200" dirty="0" smtClean="0"/>
                <a:t>8,5%</a:t>
              </a:r>
              <a:endParaRPr lang="es-CR" sz="1200" dirty="0"/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6300627" y="2182126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200" dirty="0" smtClean="0"/>
                <a:t> 12%</a:t>
              </a:r>
              <a:endParaRPr lang="es-CR" sz="1200" dirty="0"/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6242354" y="4742296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  10%</a:t>
              </a:r>
              <a:endParaRPr lang="es-CR" sz="1200" dirty="0"/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1375976" y="432762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10%</a:t>
              </a:r>
              <a:endParaRPr lang="es-CR" sz="1200" dirty="0"/>
            </a:p>
          </p:txBody>
        </p:sp>
        <p:sp>
          <p:nvSpPr>
            <p:cNvPr id="44" name="43 CuadroTexto"/>
            <p:cNvSpPr txBox="1"/>
            <p:nvPr/>
          </p:nvSpPr>
          <p:spPr>
            <a:xfrm>
              <a:off x="6228184" y="5805264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  3,1%</a:t>
              </a:r>
              <a:endParaRPr lang="es-CR" sz="1200" dirty="0"/>
            </a:p>
          </p:txBody>
        </p:sp>
        <p:sp>
          <p:nvSpPr>
            <p:cNvPr id="45" name="44 CuadroTexto"/>
            <p:cNvSpPr txBox="1"/>
            <p:nvPr/>
          </p:nvSpPr>
          <p:spPr>
            <a:xfrm>
              <a:off x="1391732" y="546294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8,1%</a:t>
              </a:r>
              <a:endParaRPr lang="es-CR" sz="1200" dirty="0"/>
            </a:p>
          </p:txBody>
        </p:sp>
        <p:sp>
          <p:nvSpPr>
            <p:cNvPr id="46" name="45 CuadroTexto"/>
            <p:cNvSpPr txBox="1"/>
            <p:nvPr/>
          </p:nvSpPr>
          <p:spPr>
            <a:xfrm>
              <a:off x="1343684" y="596345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  7%</a:t>
              </a:r>
              <a:endParaRPr lang="es-CR" sz="1200" dirty="0"/>
            </a:p>
          </p:txBody>
        </p:sp>
        <p:sp>
          <p:nvSpPr>
            <p:cNvPr id="47" name="46 CuadroTexto"/>
            <p:cNvSpPr txBox="1"/>
            <p:nvPr/>
          </p:nvSpPr>
          <p:spPr>
            <a:xfrm>
              <a:off x="6228227" y="610155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/>
                <a:t>  3,8%</a:t>
              </a:r>
              <a:endParaRPr lang="es-CR" sz="1200" dirty="0"/>
            </a:p>
          </p:txBody>
        </p:sp>
        <p:sp>
          <p:nvSpPr>
            <p:cNvPr id="48" name="47 CuadroTexto"/>
            <p:cNvSpPr txBox="1"/>
            <p:nvPr/>
          </p:nvSpPr>
          <p:spPr>
            <a:xfrm>
              <a:off x="6372200" y="270226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>
                  <a:solidFill>
                    <a:schemeClr val="bg1"/>
                  </a:solidFill>
                </a:rPr>
                <a:t>6,4%</a:t>
              </a:r>
              <a:endParaRPr lang="es-CR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48 CuadroTexto"/>
            <p:cNvSpPr txBox="1"/>
            <p:nvPr/>
          </p:nvSpPr>
          <p:spPr>
            <a:xfrm>
              <a:off x="1403648" y="257635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200" dirty="0" smtClean="0">
                  <a:solidFill>
                    <a:schemeClr val="bg1"/>
                  </a:solidFill>
                </a:rPr>
                <a:t>4,4% </a:t>
              </a:r>
              <a:endParaRPr lang="es-CR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grpSp>
        <p:nvGrpSpPr>
          <p:cNvPr id="3" name="47 Grupo"/>
          <p:cNvGrpSpPr/>
          <p:nvPr/>
        </p:nvGrpSpPr>
        <p:grpSpPr>
          <a:xfrm>
            <a:off x="0" y="476672"/>
            <a:ext cx="9144000" cy="6093296"/>
            <a:chOff x="0" y="764704"/>
            <a:chExt cx="9144000" cy="6093296"/>
          </a:xfrm>
        </p:grpSpPr>
        <p:cxnSp>
          <p:nvCxnSpPr>
            <p:cNvPr id="49" name="48 Conector recto"/>
            <p:cNvCxnSpPr/>
            <p:nvPr/>
          </p:nvCxnSpPr>
          <p:spPr>
            <a:xfrm>
              <a:off x="960165" y="6191250"/>
              <a:ext cx="6120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31 Grupo"/>
            <p:cNvGrpSpPr/>
            <p:nvPr/>
          </p:nvGrpSpPr>
          <p:grpSpPr>
            <a:xfrm>
              <a:off x="0" y="838200"/>
              <a:ext cx="9144000" cy="6019800"/>
              <a:chOff x="0" y="476672"/>
              <a:chExt cx="9144000" cy="6381328"/>
            </a:xfrm>
          </p:grpSpPr>
          <p:pic>
            <p:nvPicPr>
              <p:cNvPr id="73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76672"/>
                <a:ext cx="9144000" cy="6381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4" name="73 Rectángulo"/>
              <p:cNvSpPr/>
              <p:nvPr/>
            </p:nvSpPr>
            <p:spPr>
              <a:xfrm>
                <a:off x="1009650" y="4467224"/>
                <a:ext cx="304800" cy="172402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74 Rectángulo"/>
              <p:cNvSpPr/>
              <p:nvPr/>
            </p:nvSpPr>
            <p:spPr>
              <a:xfrm>
                <a:off x="1316736" y="5572125"/>
                <a:ext cx="316992" cy="623714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75 Rectángulo"/>
              <p:cNvSpPr/>
              <p:nvPr/>
            </p:nvSpPr>
            <p:spPr>
              <a:xfrm>
                <a:off x="1632123" y="4077072"/>
                <a:ext cx="304800" cy="2114154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76 Rectángulo"/>
              <p:cNvSpPr/>
              <p:nvPr/>
            </p:nvSpPr>
            <p:spPr>
              <a:xfrm>
                <a:off x="1930101" y="4267595"/>
                <a:ext cx="327323" cy="1923655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77 Rectángulo"/>
              <p:cNvSpPr/>
              <p:nvPr/>
            </p:nvSpPr>
            <p:spPr>
              <a:xfrm>
                <a:off x="2263477" y="4024137"/>
                <a:ext cx="304800" cy="2167113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78 Rectángulo"/>
              <p:cNvSpPr/>
              <p:nvPr/>
            </p:nvSpPr>
            <p:spPr>
              <a:xfrm>
                <a:off x="2577802" y="3334145"/>
                <a:ext cx="311702" cy="2847580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79 Rectángulo"/>
              <p:cNvSpPr/>
              <p:nvPr/>
            </p:nvSpPr>
            <p:spPr>
              <a:xfrm>
                <a:off x="2897460" y="2238375"/>
                <a:ext cx="304800" cy="3943350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80 Rectángulo"/>
              <p:cNvSpPr/>
              <p:nvPr/>
            </p:nvSpPr>
            <p:spPr>
              <a:xfrm>
                <a:off x="3511251" y="1266825"/>
                <a:ext cx="327323" cy="4927873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2" name="81 Rectángulo"/>
              <p:cNvSpPr/>
              <p:nvPr/>
            </p:nvSpPr>
            <p:spPr>
              <a:xfrm>
                <a:off x="3206055" y="1352550"/>
                <a:ext cx="304800" cy="4842545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82 Rectángulo"/>
              <p:cNvSpPr/>
              <p:nvPr/>
            </p:nvSpPr>
            <p:spPr>
              <a:xfrm>
                <a:off x="4162425" y="1885950"/>
                <a:ext cx="314325" cy="4297735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83 Rectángulo"/>
              <p:cNvSpPr/>
              <p:nvPr/>
            </p:nvSpPr>
            <p:spPr>
              <a:xfrm>
                <a:off x="5105400" y="838200"/>
                <a:ext cx="323850" cy="5347395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84 Rectángulo"/>
              <p:cNvSpPr/>
              <p:nvPr/>
            </p:nvSpPr>
            <p:spPr>
              <a:xfrm>
                <a:off x="5423866" y="1270993"/>
                <a:ext cx="327323" cy="4920258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85 Rectángulo"/>
              <p:cNvSpPr/>
              <p:nvPr/>
            </p:nvSpPr>
            <p:spPr>
              <a:xfrm>
                <a:off x="3838575" y="1559025"/>
                <a:ext cx="311645" cy="463222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86 Rectángulo"/>
              <p:cNvSpPr/>
              <p:nvPr/>
            </p:nvSpPr>
            <p:spPr>
              <a:xfrm>
                <a:off x="4470597" y="1425675"/>
                <a:ext cx="327323" cy="476557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87 Rectángulo"/>
              <p:cNvSpPr/>
              <p:nvPr/>
            </p:nvSpPr>
            <p:spPr>
              <a:xfrm>
                <a:off x="4800600" y="606524"/>
                <a:ext cx="311645" cy="5575201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88 Rectángulo"/>
              <p:cNvSpPr/>
              <p:nvPr/>
            </p:nvSpPr>
            <p:spPr>
              <a:xfrm>
                <a:off x="5754624" y="2000249"/>
                <a:ext cx="314338" cy="4183361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89 Rectángulo"/>
              <p:cNvSpPr/>
              <p:nvPr/>
            </p:nvSpPr>
            <p:spPr>
              <a:xfrm>
                <a:off x="6359623" y="2771774"/>
                <a:ext cx="327323" cy="3419475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1" name="90 Rectángulo"/>
              <p:cNvSpPr/>
              <p:nvPr/>
            </p:nvSpPr>
            <p:spPr>
              <a:xfrm>
                <a:off x="6682332" y="3162300"/>
                <a:ext cx="327323" cy="3028950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2" name="91 Rectángulo"/>
              <p:cNvSpPr/>
              <p:nvPr/>
            </p:nvSpPr>
            <p:spPr>
              <a:xfrm>
                <a:off x="6070386" y="2324100"/>
                <a:ext cx="300349" cy="3857625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1" name="50 Rectángulo redondeado"/>
            <p:cNvSpPr/>
            <p:nvPr/>
          </p:nvSpPr>
          <p:spPr>
            <a:xfrm>
              <a:off x="7092280" y="764704"/>
              <a:ext cx="2051720" cy="7714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51 Rectángulo redondeado"/>
            <p:cNvSpPr/>
            <p:nvPr/>
          </p:nvSpPr>
          <p:spPr>
            <a:xfrm>
              <a:off x="7164288" y="1556792"/>
              <a:ext cx="1906560" cy="15008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Lesiones </a:t>
              </a:r>
              <a:r>
                <a:rPr lang="es-ES" sz="1100" dirty="0" smtClean="0">
                  <a:solidFill>
                    <a:schemeClr val="tx1"/>
                  </a:solidFill>
                </a:rPr>
                <a:t>intencionales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53" name="52 Rectángulo redondeado"/>
            <p:cNvSpPr/>
            <p:nvPr/>
          </p:nvSpPr>
          <p:spPr>
            <a:xfrm>
              <a:off x="7157472" y="1741936"/>
              <a:ext cx="1906560" cy="15008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Lesiones no </a:t>
              </a:r>
              <a:r>
                <a:rPr lang="es-ES" sz="1100" dirty="0" smtClean="0">
                  <a:solidFill>
                    <a:schemeClr val="tx1"/>
                  </a:solidFill>
                </a:rPr>
                <a:t>intencionales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54" name="53 Rectángulo redondeado"/>
            <p:cNvSpPr/>
            <p:nvPr/>
          </p:nvSpPr>
          <p:spPr>
            <a:xfrm>
              <a:off x="7162848" y="1918320"/>
              <a:ext cx="1906560" cy="150088"/>
            </a:xfrm>
            <a:prstGeom prst="roundRect">
              <a:avLst/>
            </a:prstGeom>
            <a:solidFill>
              <a:srgbClr val="9117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Lesiones carretera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55" name="54 Rectángulo redondeado"/>
            <p:cNvSpPr/>
            <p:nvPr/>
          </p:nvSpPr>
          <p:spPr>
            <a:xfrm>
              <a:off x="7165936" y="2109184"/>
              <a:ext cx="1906560" cy="150088"/>
            </a:xfrm>
            <a:prstGeom prst="roundRect">
              <a:avLst/>
            </a:prstGeom>
            <a:solidFill>
              <a:srgbClr val="CBA4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no trasmisibles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56" name="55 Rectángulo redondeado"/>
            <p:cNvSpPr/>
            <p:nvPr/>
          </p:nvSpPr>
          <p:spPr>
            <a:xfrm>
              <a:off x="7173600" y="2276872"/>
              <a:ext cx="1906560" cy="150088"/>
            </a:xfrm>
            <a:prstGeom prst="roundRect">
              <a:avLst/>
            </a:prstGeom>
            <a:solidFill>
              <a:srgbClr val="E6D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Des.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musculoesqueléticos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57" name="56 Rectángulo redondeado"/>
            <p:cNvSpPr/>
            <p:nvPr/>
          </p:nvSpPr>
          <p:spPr>
            <a:xfrm>
              <a:off x="7164496" y="2473456"/>
              <a:ext cx="1906560" cy="150088"/>
            </a:xfrm>
            <a:prstGeom prst="roundRect">
              <a:avLst/>
            </a:prstGeom>
            <a:solidFill>
              <a:srgbClr val="267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Diabetes/</a:t>
              </a:r>
              <a:r>
                <a:rPr lang="es-ES" sz="1050" dirty="0" err="1" smtClean="0">
                  <a:solidFill>
                    <a:schemeClr val="bg1"/>
                  </a:solidFill>
                </a:rPr>
                <a:t>nutric</a:t>
              </a:r>
              <a:r>
                <a:rPr lang="es-ES" sz="1050" dirty="0" smtClean="0">
                  <a:solidFill>
                    <a:schemeClr val="bg1"/>
                  </a:solidFill>
                </a:rPr>
                <a:t>/endocrino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58" name="57 Rectángulo redondeado"/>
            <p:cNvSpPr/>
            <p:nvPr/>
          </p:nvSpPr>
          <p:spPr>
            <a:xfrm>
              <a:off x="7156536" y="2649088"/>
              <a:ext cx="1906560" cy="275856"/>
            </a:xfrm>
            <a:prstGeom prst="roundRect">
              <a:avLst/>
            </a:prstGeom>
            <a:solidFill>
              <a:srgbClr val="A1C7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dirty="0" smtClean="0">
                  <a:solidFill>
                    <a:schemeClr val="tx1"/>
                  </a:solidFill>
                </a:rPr>
                <a:t>Desórdenes  Mentales y del Comportamiento</a:t>
              </a:r>
              <a:endParaRPr lang="es-ES" sz="1600" dirty="0">
                <a:solidFill>
                  <a:schemeClr val="tx1"/>
                </a:solidFill>
              </a:endParaRPr>
            </a:p>
          </p:txBody>
        </p:sp>
        <p:sp>
          <p:nvSpPr>
            <p:cNvPr id="59" name="58 Rectángulo redondeado"/>
            <p:cNvSpPr/>
            <p:nvPr/>
          </p:nvSpPr>
          <p:spPr>
            <a:xfrm>
              <a:off x="7156584" y="2938272"/>
              <a:ext cx="1906560" cy="152400"/>
            </a:xfrm>
            <a:prstGeom prst="roundRect">
              <a:avLst/>
            </a:prstGeom>
            <a:solidFill>
              <a:srgbClr val="CFE3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 Neurológicos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0" name="59 Rectángulo redondeado"/>
            <p:cNvSpPr/>
            <p:nvPr/>
          </p:nvSpPr>
          <p:spPr>
            <a:xfrm>
              <a:off x="7174576" y="3137528"/>
              <a:ext cx="1906560" cy="152400"/>
            </a:xfrm>
            <a:prstGeom prst="round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Desórdenes  Digestivos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61" name="60 Rectángulo redondeado"/>
            <p:cNvSpPr/>
            <p:nvPr/>
          </p:nvSpPr>
          <p:spPr>
            <a:xfrm>
              <a:off x="7154424" y="3311264"/>
              <a:ext cx="1906560" cy="152400"/>
            </a:xfrm>
            <a:prstGeom prst="roundRect">
              <a:avLst/>
            </a:prstGeom>
            <a:solidFill>
              <a:srgbClr val="EDB3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Cirrosis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2" name="61 Rectángulo redondeado"/>
            <p:cNvSpPr/>
            <p:nvPr/>
          </p:nvSpPr>
          <p:spPr>
            <a:xfrm>
              <a:off x="7147944" y="3499104"/>
              <a:ext cx="1906560" cy="152400"/>
            </a:xfrm>
            <a:prstGeom prst="roundRect">
              <a:avLst/>
            </a:prstGeom>
            <a:solidFill>
              <a:srgbClr val="F7DD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respiratorias crónicas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3" name="62 Rectángulo redondeado"/>
            <p:cNvSpPr/>
            <p:nvPr/>
          </p:nvSpPr>
          <p:spPr>
            <a:xfrm>
              <a:off x="7160216" y="3680088"/>
              <a:ext cx="1906560" cy="15240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cardio</a:t>
              </a:r>
              <a:r>
                <a:rPr lang="es-ES" sz="1050" dirty="0" smtClean="0">
                  <a:solidFill>
                    <a:schemeClr val="tx1"/>
                  </a:solidFill>
                </a:rPr>
                <a:t> y circulatorias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4" name="63 Rectángulo redondeado"/>
            <p:cNvSpPr/>
            <p:nvPr/>
          </p:nvSpPr>
          <p:spPr>
            <a:xfrm>
              <a:off x="7152256" y="3875168"/>
              <a:ext cx="1906560" cy="152400"/>
            </a:xfrm>
            <a:prstGeom prst="roundRect">
              <a:avLst/>
            </a:prstGeom>
            <a:solidFill>
              <a:srgbClr val="8DD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Cáncer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5" name="64 Rectángulo redondeado"/>
            <p:cNvSpPr/>
            <p:nvPr/>
          </p:nvSpPr>
          <p:spPr>
            <a:xfrm>
              <a:off x="7164288" y="4060344"/>
              <a:ext cx="1906560" cy="152400"/>
            </a:xfrm>
            <a:prstGeom prst="roundRect">
              <a:avLst/>
            </a:prstGeom>
            <a:solidFill>
              <a:srgbClr val="CFEF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trasmisibles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6" name="65 Rectángulo redondeado"/>
            <p:cNvSpPr/>
            <p:nvPr/>
          </p:nvSpPr>
          <p:spPr>
            <a:xfrm>
              <a:off x="7173408" y="4246296"/>
              <a:ext cx="1906560" cy="152400"/>
            </a:xfrm>
            <a:prstGeom prst="roundRect">
              <a:avLst/>
            </a:prstGeom>
            <a:solidFill>
              <a:srgbClr val="0069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Deficiencias nutricionales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7" name="66 Rectángulo redondeado"/>
            <p:cNvSpPr/>
            <p:nvPr/>
          </p:nvSpPr>
          <p:spPr>
            <a:xfrm>
              <a:off x="7168880" y="4425000"/>
              <a:ext cx="1906560" cy="152400"/>
            </a:xfrm>
            <a:prstGeom prst="roundRect">
              <a:avLst/>
            </a:prstGeom>
            <a:solidFill>
              <a:srgbClr val="AFA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Neonatales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8" name="67 Rectángulo redondeado"/>
            <p:cNvSpPr/>
            <p:nvPr/>
          </p:nvSpPr>
          <p:spPr>
            <a:xfrm>
              <a:off x="7163208" y="4594944"/>
              <a:ext cx="1906560" cy="152400"/>
            </a:xfrm>
            <a:prstGeom prst="roundRect">
              <a:avLst/>
            </a:prstGeom>
            <a:solidFill>
              <a:srgbClr val="D1D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Maternos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9" name="68 Rectángulo redondeado"/>
            <p:cNvSpPr/>
            <p:nvPr/>
          </p:nvSpPr>
          <p:spPr>
            <a:xfrm>
              <a:off x="7179632" y="4779368"/>
              <a:ext cx="1906560" cy="152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NTD &amp; Malaria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0" name="69 Rectángulo redondeado"/>
            <p:cNvSpPr/>
            <p:nvPr/>
          </p:nvSpPr>
          <p:spPr>
            <a:xfrm>
              <a:off x="7161704" y="4985408"/>
              <a:ext cx="1906560" cy="1524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Diarrea/otras infecciosas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1" name="70 Rectángulo redondeado"/>
            <p:cNvSpPr/>
            <p:nvPr/>
          </p:nvSpPr>
          <p:spPr>
            <a:xfrm>
              <a:off x="7155720" y="5157312"/>
              <a:ext cx="1906560" cy="152400"/>
            </a:xfrm>
            <a:prstGeom prst="roundRect">
              <a:avLst/>
            </a:prstGeom>
            <a:solidFill>
              <a:srgbClr val="F4E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VIH/SIDA &amp; Tuberculosis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2" name="71 CuadroTexto"/>
            <p:cNvSpPr txBox="1"/>
            <p:nvPr/>
          </p:nvSpPr>
          <p:spPr>
            <a:xfrm>
              <a:off x="6804248" y="6525344"/>
              <a:ext cx="2160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100" dirty="0" smtClean="0"/>
                <a:t>Fuente: IHME, GBD 2010</a:t>
              </a:r>
              <a:endParaRPr lang="es-ES" sz="1100" dirty="0"/>
            </a:p>
          </p:txBody>
        </p:sp>
      </p:grpSp>
      <p:sp>
        <p:nvSpPr>
          <p:cNvPr id="48" name="3 Título"/>
          <p:cNvSpPr txBox="1">
            <a:spLocks/>
          </p:cNvSpPr>
          <p:nvPr/>
        </p:nvSpPr>
        <p:spPr>
          <a:xfrm>
            <a:off x="467544" y="188640"/>
            <a:ext cx="7931224" cy="49266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AVAD según enfermedad, según edad, Costa Rica, 2010</a:t>
            </a:r>
            <a:endParaRPr kumimoji="0" lang="es-CR" sz="2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0" y="-27384"/>
            <a:ext cx="9144000" cy="728719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n-lt"/>
              </a:rPr>
              <a:t>AVP: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Porcentaje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Causas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según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grupo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edad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(%)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6" name="35 Grupo"/>
          <p:cNvGrpSpPr/>
          <p:nvPr/>
        </p:nvGrpSpPr>
        <p:grpSpPr>
          <a:xfrm>
            <a:off x="107504" y="980728"/>
            <a:ext cx="9036496" cy="5660022"/>
            <a:chOff x="107504" y="980728"/>
            <a:chExt cx="8978688" cy="566002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11896" t="14975" r="29541" b="4706"/>
            <a:stretch/>
          </p:blipFill>
          <p:spPr bwMode="auto">
            <a:xfrm>
              <a:off x="107504" y="980728"/>
              <a:ext cx="6840760" cy="56600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3 Rectángulo redondeado"/>
            <p:cNvSpPr/>
            <p:nvPr/>
          </p:nvSpPr>
          <p:spPr>
            <a:xfrm>
              <a:off x="7164288" y="1593540"/>
              <a:ext cx="1906560" cy="15008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Lesiones </a:t>
              </a:r>
              <a:r>
                <a:rPr lang="es-ES" sz="1100" dirty="0" smtClean="0">
                  <a:solidFill>
                    <a:schemeClr val="tx1"/>
                  </a:solidFill>
                </a:rPr>
                <a:t>intencionales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5" name="4 Rectángulo redondeado"/>
            <p:cNvSpPr/>
            <p:nvPr/>
          </p:nvSpPr>
          <p:spPr>
            <a:xfrm>
              <a:off x="7157472" y="1778684"/>
              <a:ext cx="1906560" cy="15008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Lesiones no </a:t>
              </a:r>
              <a:r>
                <a:rPr lang="es-ES" sz="1100" dirty="0" smtClean="0">
                  <a:solidFill>
                    <a:schemeClr val="tx1"/>
                  </a:solidFill>
                </a:rPr>
                <a:t>intencionales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7162848" y="1955068"/>
              <a:ext cx="1906560" cy="150088"/>
            </a:xfrm>
            <a:prstGeom prst="roundRect">
              <a:avLst/>
            </a:prstGeom>
            <a:solidFill>
              <a:srgbClr val="9117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Lesiones carretera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7165936" y="2145932"/>
              <a:ext cx="1906560" cy="150088"/>
            </a:xfrm>
            <a:prstGeom prst="roundRect">
              <a:avLst/>
            </a:prstGeom>
            <a:solidFill>
              <a:srgbClr val="CBA4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no trasmisibles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7173600" y="2313620"/>
              <a:ext cx="1906560" cy="150088"/>
            </a:xfrm>
            <a:prstGeom prst="roundRect">
              <a:avLst/>
            </a:prstGeom>
            <a:solidFill>
              <a:srgbClr val="E6D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Des.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musculoesqueléticos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7164496" y="2510204"/>
              <a:ext cx="1906560" cy="150088"/>
            </a:xfrm>
            <a:prstGeom prst="roundRect">
              <a:avLst/>
            </a:prstGeom>
            <a:solidFill>
              <a:srgbClr val="267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Diabetes/</a:t>
              </a:r>
              <a:r>
                <a:rPr lang="es-ES" sz="1050" dirty="0" err="1" smtClean="0">
                  <a:solidFill>
                    <a:schemeClr val="bg1"/>
                  </a:solidFill>
                </a:rPr>
                <a:t>nutric</a:t>
              </a:r>
              <a:r>
                <a:rPr lang="es-ES" sz="1050" dirty="0" smtClean="0">
                  <a:solidFill>
                    <a:schemeClr val="bg1"/>
                  </a:solidFill>
                </a:rPr>
                <a:t>/endocrino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7156536" y="2685836"/>
              <a:ext cx="1906560" cy="275856"/>
            </a:xfrm>
            <a:prstGeom prst="roundRect">
              <a:avLst/>
            </a:prstGeom>
            <a:solidFill>
              <a:srgbClr val="A1C7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dirty="0" smtClean="0">
                  <a:solidFill>
                    <a:schemeClr val="tx1"/>
                  </a:solidFill>
                </a:rPr>
                <a:t>Desórdenes  Mentales y del Comportamiento</a:t>
              </a:r>
              <a:endParaRPr lang="es-ES" sz="1600" dirty="0">
                <a:solidFill>
                  <a:schemeClr val="tx1"/>
                </a:solidFill>
              </a:endParaRP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7156584" y="2975020"/>
              <a:ext cx="1906560" cy="152400"/>
            </a:xfrm>
            <a:prstGeom prst="roundRect">
              <a:avLst/>
            </a:prstGeom>
            <a:solidFill>
              <a:srgbClr val="CFE3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 Neurológicos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7174576" y="3174276"/>
              <a:ext cx="1906560" cy="152400"/>
            </a:xfrm>
            <a:prstGeom prst="round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Desórdenes  Digestivos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7154424" y="3348012"/>
              <a:ext cx="1906560" cy="152400"/>
            </a:xfrm>
            <a:prstGeom prst="roundRect">
              <a:avLst/>
            </a:prstGeom>
            <a:solidFill>
              <a:srgbClr val="EDB3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Cirrosis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7147944" y="3535852"/>
              <a:ext cx="1906560" cy="152400"/>
            </a:xfrm>
            <a:prstGeom prst="roundRect">
              <a:avLst/>
            </a:prstGeom>
            <a:solidFill>
              <a:srgbClr val="F7DD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respiratorias crónicas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7160216" y="3716836"/>
              <a:ext cx="1906560" cy="15240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cardio</a:t>
              </a:r>
              <a:r>
                <a:rPr lang="es-ES" sz="1050" dirty="0" smtClean="0">
                  <a:solidFill>
                    <a:schemeClr val="tx1"/>
                  </a:solidFill>
                </a:rPr>
                <a:t> y circulatorias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7152256" y="3911916"/>
              <a:ext cx="1906560" cy="152400"/>
            </a:xfrm>
            <a:prstGeom prst="roundRect">
              <a:avLst/>
            </a:prstGeom>
            <a:solidFill>
              <a:srgbClr val="8DD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Cáncer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7" name="16 Rectángulo redondeado"/>
            <p:cNvSpPr/>
            <p:nvPr/>
          </p:nvSpPr>
          <p:spPr>
            <a:xfrm>
              <a:off x="7164288" y="4097092"/>
              <a:ext cx="1906560" cy="152400"/>
            </a:xfrm>
            <a:prstGeom prst="roundRect">
              <a:avLst/>
            </a:prstGeom>
            <a:solidFill>
              <a:srgbClr val="CFEF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trasmisibles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7173408" y="4283044"/>
              <a:ext cx="1906560" cy="152400"/>
            </a:xfrm>
            <a:prstGeom prst="roundRect">
              <a:avLst/>
            </a:prstGeom>
            <a:solidFill>
              <a:srgbClr val="0069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Deficiencias nutricionales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" name="18 Rectángulo redondeado"/>
            <p:cNvSpPr/>
            <p:nvPr/>
          </p:nvSpPr>
          <p:spPr>
            <a:xfrm>
              <a:off x="7168880" y="4461748"/>
              <a:ext cx="1906560" cy="152400"/>
            </a:xfrm>
            <a:prstGeom prst="roundRect">
              <a:avLst/>
            </a:prstGeom>
            <a:solidFill>
              <a:srgbClr val="AFA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Neonatales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0" name="19 Rectángulo redondeado"/>
            <p:cNvSpPr/>
            <p:nvPr/>
          </p:nvSpPr>
          <p:spPr>
            <a:xfrm>
              <a:off x="7163208" y="4631692"/>
              <a:ext cx="1906560" cy="152400"/>
            </a:xfrm>
            <a:prstGeom prst="roundRect">
              <a:avLst/>
            </a:prstGeom>
            <a:solidFill>
              <a:srgbClr val="D1D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Maternos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7179632" y="4816116"/>
              <a:ext cx="1906560" cy="152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NTD &amp; Malaria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7161704" y="5022156"/>
              <a:ext cx="1906560" cy="1524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Diarrea/otras infecciosas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7155720" y="5194060"/>
              <a:ext cx="1906560" cy="152400"/>
            </a:xfrm>
            <a:prstGeom prst="roundRect">
              <a:avLst/>
            </a:prstGeom>
            <a:solidFill>
              <a:srgbClr val="F4E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VIH/SIDA &amp; Tuberculosis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6806112" y="6379140"/>
              <a:ext cx="2160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100" dirty="0" smtClean="0"/>
                <a:t>Fuente: IHME, GBD 2010</a:t>
              </a:r>
              <a:endParaRPr lang="es-ES" sz="1100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3146329" y="3535852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3146328" y="1355968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/>
                <a:t>30%</a:t>
              </a:r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1014265" y="4064316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70</a:t>
              </a:r>
              <a:r>
                <a:rPr lang="es-CR" sz="900" b="1" dirty="0"/>
                <a:t>%</a:t>
              </a: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1325961" y="155760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35%</a:t>
              </a:r>
              <a:endParaRPr lang="es-CR" sz="900" b="1" dirty="0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6486873" y="348844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35%</a:t>
              </a:r>
              <a:endParaRPr lang="es-CR" sz="900" b="1" dirty="0"/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5868144" y="5024592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32%</a:t>
              </a:r>
              <a:endParaRPr lang="es-CR" sz="900" b="1" dirty="0"/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1662337" y="534646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26%</a:t>
              </a:r>
              <a:endParaRPr lang="es-CR" sz="900" b="1" dirty="0"/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4644008" y="297502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8,1%</a:t>
              </a:r>
              <a:endParaRPr lang="es-CR" sz="900" b="1" dirty="0"/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5868143" y="1450528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>
                  <a:solidFill>
                    <a:schemeClr val="bg1"/>
                  </a:solidFill>
                </a:rPr>
                <a:t>11%</a:t>
              </a:r>
              <a:endParaRPr lang="es-CR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2526433" y="1663268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16%</a:t>
              </a:r>
              <a:endParaRPr lang="es-CR" sz="900" b="1" dirty="0"/>
            </a:p>
          </p:txBody>
        </p:sp>
        <p:sp>
          <p:nvSpPr>
            <p:cNvPr id="35" name="34 Rectángulo"/>
            <p:cNvSpPr/>
            <p:nvPr/>
          </p:nvSpPr>
          <p:spPr>
            <a:xfrm>
              <a:off x="107504" y="980728"/>
              <a:ext cx="216024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</p:spTree>
    <p:extLst>
      <p:ext uri="{BB962C8B-B14F-4D97-AF65-F5344CB8AC3E}">
        <p14:creationId xmlns:p14="http://schemas.microsoft.com/office/powerpoint/2010/main" xmlns="" val="373484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/>
        </p:nvSpPr>
        <p:spPr bwMode="auto">
          <a:xfrm>
            <a:off x="0" y="-27384"/>
            <a:ext cx="9144000" cy="728719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n-lt"/>
              </a:rPr>
              <a:t>AVD: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Causas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por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grupos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edad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(%)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6" name="35 Grupo"/>
          <p:cNvGrpSpPr/>
          <p:nvPr/>
        </p:nvGrpSpPr>
        <p:grpSpPr>
          <a:xfrm>
            <a:off x="107504" y="911765"/>
            <a:ext cx="8978688" cy="5829603"/>
            <a:chOff x="107504" y="911765"/>
            <a:chExt cx="8978688" cy="5829603"/>
          </a:xfrm>
        </p:grpSpPr>
        <p:sp>
          <p:nvSpPr>
            <p:cNvPr id="3" name="2 Rectángulo redondeado"/>
            <p:cNvSpPr/>
            <p:nvPr/>
          </p:nvSpPr>
          <p:spPr>
            <a:xfrm>
              <a:off x="7164288" y="1593540"/>
              <a:ext cx="1906560" cy="15008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Lesiones </a:t>
              </a:r>
              <a:r>
                <a:rPr lang="es-ES" sz="1100" dirty="0" smtClean="0">
                  <a:solidFill>
                    <a:schemeClr val="tx1"/>
                  </a:solidFill>
                </a:rPr>
                <a:t>intencionales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4" name="3 Rectángulo redondeado"/>
            <p:cNvSpPr/>
            <p:nvPr/>
          </p:nvSpPr>
          <p:spPr>
            <a:xfrm>
              <a:off x="7157472" y="1778684"/>
              <a:ext cx="1906560" cy="15008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Lesiones no </a:t>
              </a:r>
              <a:r>
                <a:rPr lang="es-ES" sz="1100" dirty="0" smtClean="0">
                  <a:solidFill>
                    <a:schemeClr val="tx1"/>
                  </a:solidFill>
                </a:rPr>
                <a:t>intencionales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5" name="4 Rectángulo redondeado"/>
            <p:cNvSpPr/>
            <p:nvPr/>
          </p:nvSpPr>
          <p:spPr>
            <a:xfrm>
              <a:off x="7162848" y="1955068"/>
              <a:ext cx="1906560" cy="150088"/>
            </a:xfrm>
            <a:prstGeom prst="roundRect">
              <a:avLst/>
            </a:prstGeom>
            <a:solidFill>
              <a:srgbClr val="9117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Lesiones carretera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7165936" y="2145932"/>
              <a:ext cx="1906560" cy="150088"/>
            </a:xfrm>
            <a:prstGeom prst="roundRect">
              <a:avLst/>
            </a:prstGeom>
            <a:solidFill>
              <a:srgbClr val="CBA4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no trasmisibles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7173600" y="2313620"/>
              <a:ext cx="1906560" cy="150088"/>
            </a:xfrm>
            <a:prstGeom prst="roundRect">
              <a:avLst/>
            </a:prstGeom>
            <a:solidFill>
              <a:srgbClr val="E6D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Des.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musculoesqueléticos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7164496" y="2510204"/>
              <a:ext cx="1906560" cy="150088"/>
            </a:xfrm>
            <a:prstGeom prst="roundRect">
              <a:avLst/>
            </a:prstGeom>
            <a:solidFill>
              <a:srgbClr val="2670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Diabetes/</a:t>
              </a:r>
              <a:r>
                <a:rPr lang="es-ES" sz="1050" dirty="0" err="1" smtClean="0">
                  <a:solidFill>
                    <a:schemeClr val="bg1"/>
                  </a:solidFill>
                </a:rPr>
                <a:t>nutric</a:t>
              </a:r>
              <a:r>
                <a:rPr lang="es-ES" sz="1050" dirty="0" smtClean="0">
                  <a:solidFill>
                    <a:schemeClr val="bg1"/>
                  </a:solidFill>
                </a:rPr>
                <a:t>/endocrino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7156536" y="2685836"/>
              <a:ext cx="1906560" cy="275856"/>
            </a:xfrm>
            <a:prstGeom prst="roundRect">
              <a:avLst/>
            </a:prstGeom>
            <a:solidFill>
              <a:srgbClr val="A1C7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dirty="0" smtClean="0">
                  <a:solidFill>
                    <a:schemeClr val="tx1"/>
                  </a:solidFill>
                </a:rPr>
                <a:t>Desórdenes  Mentales y del Comportamiento</a:t>
              </a:r>
              <a:endParaRPr lang="es-ES" sz="1600" dirty="0">
                <a:solidFill>
                  <a:schemeClr val="tx1"/>
                </a:solidFill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7156584" y="2975020"/>
              <a:ext cx="1906560" cy="152400"/>
            </a:xfrm>
            <a:prstGeom prst="roundRect">
              <a:avLst/>
            </a:prstGeom>
            <a:solidFill>
              <a:srgbClr val="CFE3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 Neurológicos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7174576" y="3174276"/>
              <a:ext cx="1906560" cy="152400"/>
            </a:xfrm>
            <a:prstGeom prst="round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bg1"/>
                  </a:solidFill>
                </a:rPr>
                <a:t>Desórdenes  Digestivos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7154424" y="3348012"/>
              <a:ext cx="1906560" cy="152400"/>
            </a:xfrm>
            <a:prstGeom prst="roundRect">
              <a:avLst/>
            </a:prstGeom>
            <a:solidFill>
              <a:srgbClr val="EDB3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Cirrosis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7147944" y="3535852"/>
              <a:ext cx="1906560" cy="152400"/>
            </a:xfrm>
            <a:prstGeom prst="roundRect">
              <a:avLst/>
            </a:prstGeom>
            <a:solidFill>
              <a:srgbClr val="F7DD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respiratorias crónicas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7160216" y="3716836"/>
              <a:ext cx="1906560" cy="15240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err="1" smtClean="0">
                  <a:solidFill>
                    <a:schemeClr val="tx1"/>
                  </a:solidFill>
                </a:rPr>
                <a:t>Enf</a:t>
              </a:r>
              <a:r>
                <a:rPr lang="es-ES" sz="1050" dirty="0" smtClean="0">
                  <a:solidFill>
                    <a:schemeClr val="tx1"/>
                  </a:solidFill>
                </a:rPr>
                <a:t>. </a:t>
              </a:r>
              <a:r>
                <a:rPr lang="es-ES" sz="1050" dirty="0" err="1" smtClean="0">
                  <a:solidFill>
                    <a:schemeClr val="tx1"/>
                  </a:solidFill>
                </a:rPr>
                <a:t>cardio</a:t>
              </a:r>
              <a:r>
                <a:rPr lang="es-ES" sz="1050" dirty="0" smtClean="0">
                  <a:solidFill>
                    <a:schemeClr val="tx1"/>
                  </a:solidFill>
                </a:rPr>
                <a:t> y circulatorias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7152256" y="3911916"/>
              <a:ext cx="1906560" cy="152400"/>
            </a:xfrm>
            <a:prstGeom prst="roundRect">
              <a:avLst/>
            </a:prstGeom>
            <a:solidFill>
              <a:srgbClr val="8DD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Cáncer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7164288" y="4097092"/>
              <a:ext cx="1906560" cy="152400"/>
            </a:xfrm>
            <a:prstGeom prst="roundRect">
              <a:avLst/>
            </a:prstGeom>
            <a:solidFill>
              <a:srgbClr val="CFEF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Otras trasmisibles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7" name="16 Rectángulo redondeado"/>
            <p:cNvSpPr/>
            <p:nvPr/>
          </p:nvSpPr>
          <p:spPr>
            <a:xfrm>
              <a:off x="7173408" y="4283044"/>
              <a:ext cx="1906560" cy="152400"/>
            </a:xfrm>
            <a:prstGeom prst="roundRect">
              <a:avLst/>
            </a:prstGeom>
            <a:solidFill>
              <a:srgbClr val="0069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Deficiencias nutricionales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7168880" y="4461748"/>
              <a:ext cx="1906560" cy="152400"/>
            </a:xfrm>
            <a:prstGeom prst="roundRect">
              <a:avLst/>
            </a:prstGeom>
            <a:solidFill>
              <a:srgbClr val="AFA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Neonatales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9" name="18 Rectángulo redondeado"/>
            <p:cNvSpPr/>
            <p:nvPr/>
          </p:nvSpPr>
          <p:spPr>
            <a:xfrm>
              <a:off x="7163208" y="4631692"/>
              <a:ext cx="1906560" cy="152400"/>
            </a:xfrm>
            <a:prstGeom prst="roundRect">
              <a:avLst/>
            </a:prstGeom>
            <a:solidFill>
              <a:srgbClr val="D1D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Desórdenes Maternos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0" name="19 Rectángulo redondeado"/>
            <p:cNvSpPr/>
            <p:nvPr/>
          </p:nvSpPr>
          <p:spPr>
            <a:xfrm>
              <a:off x="7179632" y="4816116"/>
              <a:ext cx="1906560" cy="152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NTD &amp; Malaria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7161704" y="5022156"/>
              <a:ext cx="1906560" cy="1524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Diarrea/otras infecciosas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7155720" y="5194060"/>
              <a:ext cx="1906560" cy="152400"/>
            </a:xfrm>
            <a:prstGeom prst="roundRect">
              <a:avLst/>
            </a:prstGeom>
            <a:solidFill>
              <a:srgbClr val="F4E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50" dirty="0" smtClean="0">
                  <a:solidFill>
                    <a:schemeClr val="tx1"/>
                  </a:solidFill>
                </a:rPr>
                <a:t>VIH/SIDA &amp; Tuberculosis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6806112" y="6379140"/>
              <a:ext cx="2160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100" dirty="0" smtClean="0"/>
                <a:t>Fuente: IHME, GBD 2010</a:t>
              </a:r>
              <a:endParaRPr lang="es-ES" sz="1100" dirty="0"/>
            </a:p>
          </p:txBody>
        </p:sp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12231" t="14872" r="30487" b="4770"/>
            <a:stretch/>
          </p:blipFill>
          <p:spPr bwMode="auto">
            <a:xfrm>
              <a:off x="107504" y="911765"/>
              <a:ext cx="6912768" cy="5829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24 CuadroTexto"/>
            <p:cNvSpPr txBox="1"/>
            <p:nvPr/>
          </p:nvSpPr>
          <p:spPr>
            <a:xfrm>
              <a:off x="1662337" y="3323064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>
                  <a:solidFill>
                    <a:schemeClr val="bg1"/>
                  </a:solidFill>
                </a:rPr>
                <a:t>42%</a:t>
              </a:r>
              <a:endParaRPr lang="es-CR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1014265" y="4943724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52%</a:t>
              </a:r>
              <a:endParaRPr lang="es-CR" sz="900" b="1" dirty="0"/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5076056" y="247774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30%</a:t>
              </a:r>
              <a:endParaRPr lang="es-CR" sz="900" b="1" dirty="0"/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3534545" y="371115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41%</a:t>
              </a:r>
              <a:endParaRPr lang="es-CR" sz="900" b="1" dirty="0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5724128" y="371115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8,4%</a:t>
              </a:r>
              <a:endParaRPr lang="es-CR" sz="900" b="1" dirty="0"/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3534545" y="1928772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9%</a:t>
              </a:r>
              <a:endParaRPr lang="es-CR" sz="900" b="1" dirty="0"/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2267744" y="3835444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23%</a:t>
              </a:r>
              <a:endParaRPr lang="es-CR" sz="900" b="1" dirty="0"/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6702897" y="1593540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24%</a:t>
              </a:r>
              <a:endParaRPr lang="es-CR" sz="900" b="1" dirty="0"/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6653208" y="5445224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8,3%</a:t>
              </a:r>
              <a:endParaRPr lang="es-CR" sz="900" b="1" dirty="0"/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6630889" y="911765"/>
              <a:ext cx="4613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900" b="1" dirty="0" smtClean="0"/>
                <a:t>3,9%</a:t>
              </a:r>
              <a:endParaRPr lang="es-CR" sz="900" b="1" dirty="0"/>
            </a:p>
          </p:txBody>
        </p:sp>
        <p:sp>
          <p:nvSpPr>
            <p:cNvPr id="35" name="34 Rectángulo"/>
            <p:cNvSpPr/>
            <p:nvPr/>
          </p:nvSpPr>
          <p:spPr>
            <a:xfrm>
              <a:off x="107504" y="911765"/>
              <a:ext cx="216024" cy="115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37" name="36 CuadroTexto"/>
          <p:cNvSpPr txBox="1"/>
          <p:nvPr/>
        </p:nvSpPr>
        <p:spPr>
          <a:xfrm>
            <a:off x="3563888" y="980728"/>
            <a:ext cx="4613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900" b="1" dirty="0" smtClean="0">
                <a:solidFill>
                  <a:schemeClr val="bg1"/>
                </a:solidFill>
              </a:rPr>
              <a:t>2%</a:t>
            </a:r>
            <a:endParaRPr lang="es-CR" sz="900" b="1" dirty="0">
              <a:solidFill>
                <a:schemeClr val="bg1"/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1014265" y="2880248"/>
            <a:ext cx="4613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900" b="1" dirty="0" smtClean="0"/>
              <a:t>15%</a:t>
            </a:r>
            <a:endParaRPr lang="es-CR" sz="900" b="1" dirty="0"/>
          </a:p>
        </p:txBody>
      </p:sp>
      <p:sp>
        <p:nvSpPr>
          <p:cNvPr id="39" name="38 CuadroTexto"/>
          <p:cNvSpPr txBox="1"/>
          <p:nvPr/>
        </p:nvSpPr>
        <p:spPr>
          <a:xfrm>
            <a:off x="1014265" y="1874324"/>
            <a:ext cx="4613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900" b="1" dirty="0" smtClean="0"/>
              <a:t>17%</a:t>
            </a:r>
            <a:endParaRPr lang="es-CR" sz="900" b="1" dirty="0"/>
          </a:p>
        </p:txBody>
      </p:sp>
    </p:spTree>
    <p:extLst>
      <p:ext uri="{BB962C8B-B14F-4D97-AF65-F5344CB8AC3E}">
        <p14:creationId xmlns:p14="http://schemas.microsoft.com/office/powerpoint/2010/main" xmlns="" val="404063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23528" y="332656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 smtClean="0"/>
              <a:t>Años de vida ajustados por discapacidad por año según sitio tumoral, principales tumores malignos, ambos sexos, Costa Rica 1990-2010</a:t>
            </a:r>
          </a:p>
          <a:p>
            <a:pPr algn="ctr"/>
            <a:r>
              <a:rPr lang="es-CR" b="1" dirty="0" smtClean="0"/>
              <a:t>(Tasa por 100 000)</a:t>
            </a:r>
          </a:p>
          <a:p>
            <a:pPr algn="ctr"/>
            <a:endParaRPr lang="es-CR" sz="1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46" y="1484784"/>
            <a:ext cx="248445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6120680" cy="5125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6876256" y="5877272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Institute</a:t>
            </a:r>
            <a:r>
              <a:rPr lang="es-CR" sz="1100" dirty="0" smtClean="0"/>
              <a:t> </a:t>
            </a:r>
            <a:r>
              <a:rPr lang="es-CR" sz="1100" dirty="0" err="1" smtClean="0"/>
              <a:t>for</a:t>
            </a:r>
            <a:r>
              <a:rPr lang="es-CR" sz="1100" dirty="0" smtClean="0"/>
              <a:t> </a:t>
            </a:r>
            <a:r>
              <a:rPr lang="es-CR" sz="1100" dirty="0" err="1" smtClean="0"/>
              <a:t>Health</a:t>
            </a:r>
            <a:r>
              <a:rPr lang="es-CR" sz="1100" dirty="0" smtClean="0"/>
              <a:t>  </a:t>
            </a:r>
            <a:r>
              <a:rPr lang="es-CR" sz="1100" dirty="0" err="1" smtClean="0"/>
              <a:t>Metrics</a:t>
            </a:r>
            <a:r>
              <a:rPr lang="es-CR" sz="1100" dirty="0" smtClean="0"/>
              <a:t> and  </a:t>
            </a:r>
            <a:r>
              <a:rPr lang="es-CR" sz="1100" dirty="0" err="1" smtClean="0"/>
              <a:t>Evaluation</a:t>
            </a:r>
            <a:endParaRPr lang="es-CR" sz="1100" dirty="0" smtClean="0"/>
          </a:p>
          <a:p>
            <a:endParaRPr lang="es-CR" sz="1100" dirty="0" smtClean="0"/>
          </a:p>
          <a:p>
            <a:r>
              <a:rPr lang="es-CR" sz="1100" dirty="0" smtClean="0"/>
              <a:t>http://ihmeuw.org/2576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82200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899592" y="33265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 smtClean="0"/>
              <a:t>Años de vida ajustados por discapacidad por año según sitio tumoral, principales tumores malignos en mujeres  Costa Rica 1990-2010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876256" y="5877272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Institute</a:t>
            </a:r>
            <a:r>
              <a:rPr lang="es-CR" sz="1100" dirty="0" smtClean="0"/>
              <a:t> </a:t>
            </a:r>
            <a:r>
              <a:rPr lang="es-CR" sz="1100" dirty="0" err="1" smtClean="0"/>
              <a:t>for</a:t>
            </a:r>
            <a:r>
              <a:rPr lang="es-CR" sz="1100" dirty="0" smtClean="0"/>
              <a:t> </a:t>
            </a:r>
            <a:r>
              <a:rPr lang="es-CR" sz="1100" dirty="0" err="1" smtClean="0"/>
              <a:t>Health</a:t>
            </a:r>
            <a:r>
              <a:rPr lang="es-CR" sz="1100" dirty="0" smtClean="0"/>
              <a:t>  </a:t>
            </a:r>
            <a:r>
              <a:rPr lang="es-CR" sz="1100" dirty="0" err="1" smtClean="0"/>
              <a:t>Metrics</a:t>
            </a:r>
            <a:r>
              <a:rPr lang="es-CR" sz="1100" dirty="0" smtClean="0"/>
              <a:t> and  </a:t>
            </a:r>
            <a:r>
              <a:rPr lang="es-CR" sz="1100" dirty="0" err="1" smtClean="0"/>
              <a:t>Evaluation</a:t>
            </a:r>
            <a:endParaRPr lang="es-CR" sz="1100" dirty="0" smtClean="0"/>
          </a:p>
          <a:p>
            <a:endParaRPr lang="es-CR" sz="1100" dirty="0" smtClean="0"/>
          </a:p>
          <a:p>
            <a:r>
              <a:rPr lang="es-CR" sz="1100" dirty="0" smtClean="0"/>
              <a:t>http://ihmeuw.org/2576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920880" cy="552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55576" y="26064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 smtClean="0"/>
              <a:t>Años de vida ajustados por discapacidad por grupo de edad, según sitio tumoral, principales tumores malignos en mujeres  Costa Rica 2010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876256" y="5877272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Institute</a:t>
            </a:r>
            <a:r>
              <a:rPr lang="es-CR" sz="1100" dirty="0" smtClean="0"/>
              <a:t> </a:t>
            </a:r>
            <a:r>
              <a:rPr lang="es-CR" sz="1100" dirty="0" err="1" smtClean="0"/>
              <a:t>for</a:t>
            </a:r>
            <a:r>
              <a:rPr lang="es-CR" sz="1100" dirty="0" smtClean="0"/>
              <a:t> </a:t>
            </a:r>
            <a:r>
              <a:rPr lang="es-CR" sz="1100" dirty="0" err="1" smtClean="0"/>
              <a:t>Health</a:t>
            </a:r>
            <a:r>
              <a:rPr lang="es-CR" sz="1100" dirty="0" smtClean="0"/>
              <a:t>  </a:t>
            </a:r>
            <a:r>
              <a:rPr lang="es-CR" sz="1100" dirty="0" err="1" smtClean="0"/>
              <a:t>Metrics</a:t>
            </a:r>
            <a:r>
              <a:rPr lang="es-CR" sz="1100" dirty="0" smtClean="0"/>
              <a:t> and  </a:t>
            </a:r>
            <a:r>
              <a:rPr lang="es-CR" sz="1100" dirty="0" err="1" smtClean="0"/>
              <a:t>Evaluation</a:t>
            </a:r>
            <a:endParaRPr lang="es-CR" sz="1100" dirty="0" smtClean="0"/>
          </a:p>
          <a:p>
            <a:endParaRPr lang="es-CR" sz="1100" dirty="0" smtClean="0"/>
          </a:p>
          <a:p>
            <a:r>
              <a:rPr lang="es-CR" sz="1100" dirty="0" smtClean="0"/>
              <a:t>http://ihmeuw.org/2576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2486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55576" y="26064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 smtClean="0"/>
              <a:t>Años de vida con discapacidad por año, según sitio tumoral, principales tumores malignos en mujeres  Costa Rica1990-2010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876256" y="5877272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Institute</a:t>
            </a:r>
            <a:r>
              <a:rPr lang="es-CR" sz="1100" dirty="0" smtClean="0"/>
              <a:t> </a:t>
            </a:r>
            <a:r>
              <a:rPr lang="es-CR" sz="1100" dirty="0" err="1" smtClean="0"/>
              <a:t>for</a:t>
            </a:r>
            <a:r>
              <a:rPr lang="es-CR" sz="1100" dirty="0" smtClean="0"/>
              <a:t> </a:t>
            </a:r>
            <a:r>
              <a:rPr lang="es-CR" sz="1100" dirty="0" err="1" smtClean="0"/>
              <a:t>Health</a:t>
            </a:r>
            <a:r>
              <a:rPr lang="es-CR" sz="1100" dirty="0" smtClean="0"/>
              <a:t>  </a:t>
            </a:r>
            <a:r>
              <a:rPr lang="es-CR" sz="1100" dirty="0" err="1" smtClean="0"/>
              <a:t>Metrics</a:t>
            </a:r>
            <a:r>
              <a:rPr lang="es-CR" sz="1100" dirty="0" smtClean="0"/>
              <a:t> and  </a:t>
            </a:r>
            <a:r>
              <a:rPr lang="es-CR" sz="1100" dirty="0" err="1" smtClean="0"/>
              <a:t>Evaluation</a:t>
            </a:r>
            <a:endParaRPr lang="es-CR" sz="1100" dirty="0" smtClean="0"/>
          </a:p>
          <a:p>
            <a:endParaRPr lang="es-CR" sz="1100" dirty="0" smtClean="0"/>
          </a:p>
          <a:p>
            <a:r>
              <a:rPr lang="es-CR" sz="1100" dirty="0" smtClean="0"/>
              <a:t>http://ihmeuw.org/2576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388" y="771525"/>
            <a:ext cx="82772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55576" y="26064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 smtClean="0"/>
              <a:t>Años de vida perdidos por año, según sitio tumoral, principales tumores malignos en mujeres  Costa Rica1990-2010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876256" y="5877272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Institute</a:t>
            </a:r>
            <a:r>
              <a:rPr lang="es-CR" sz="1100" dirty="0" smtClean="0"/>
              <a:t> </a:t>
            </a:r>
            <a:r>
              <a:rPr lang="es-CR" sz="1100" dirty="0" err="1" smtClean="0"/>
              <a:t>for</a:t>
            </a:r>
            <a:r>
              <a:rPr lang="es-CR" sz="1100" dirty="0" smtClean="0"/>
              <a:t> </a:t>
            </a:r>
            <a:r>
              <a:rPr lang="es-CR" sz="1100" dirty="0" err="1" smtClean="0"/>
              <a:t>Health</a:t>
            </a:r>
            <a:r>
              <a:rPr lang="es-CR" sz="1100" dirty="0" smtClean="0"/>
              <a:t>  </a:t>
            </a:r>
            <a:r>
              <a:rPr lang="es-CR" sz="1100" dirty="0" err="1" smtClean="0"/>
              <a:t>Metrics</a:t>
            </a:r>
            <a:r>
              <a:rPr lang="es-CR" sz="1100" dirty="0" smtClean="0"/>
              <a:t> and  </a:t>
            </a:r>
            <a:r>
              <a:rPr lang="es-CR" sz="1100" dirty="0" err="1" smtClean="0"/>
              <a:t>Evaluation</a:t>
            </a:r>
            <a:endParaRPr lang="es-CR" sz="1100" dirty="0" smtClean="0"/>
          </a:p>
          <a:p>
            <a:endParaRPr lang="es-CR" sz="1100" dirty="0" smtClean="0"/>
          </a:p>
          <a:p>
            <a:r>
              <a:rPr lang="es-CR" sz="1100" dirty="0" smtClean="0"/>
              <a:t>http://ihmeuw.org/2576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8" y="366713"/>
            <a:ext cx="877252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1772"/>
          </a:xfrm>
        </p:spPr>
        <p:txBody>
          <a:bodyPr/>
          <a:lstStyle/>
          <a:p>
            <a:r>
              <a:rPr lang="es-CR" dirty="0" smtClean="0"/>
              <a:t>Mortalidad en Costa Rica</a:t>
            </a:r>
            <a:endParaRPr lang="es-CR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21995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792627"/>
            <a:ext cx="9015412" cy="519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8" y="962025"/>
            <a:ext cx="896302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/>
        </p:nvGraphicFramePr>
        <p:xfrm>
          <a:off x="236904" y="284529"/>
          <a:ext cx="8670192" cy="6288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748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Tasa Media Anual de Incidencia Subred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792" y="0"/>
            <a:ext cx="88764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Tasa Media Anual de Mortalidad Subred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792" y="0"/>
            <a:ext cx="88764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jcalder\AppData\Local\Microsoft\Windows\Temporary Internet Files\Content.Outlook\LO4LVOUN\Tasa de Incidencia Cancer de M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792" y="0"/>
            <a:ext cx="88764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jcalder\AppData\Local\Microsoft\Windows\Temporary Internet Files\Content.Outlook\LO4LVOUN\Cancer de Mama Tasas de Mortalid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792" y="0"/>
            <a:ext cx="88764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526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/>
        </p:nvGraphicFramePr>
        <p:xfrm>
          <a:off x="179512" y="284528"/>
          <a:ext cx="8727584" cy="6573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716119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885669" cy="481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0" y="188640"/>
            <a:ext cx="63817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72616" y="3212976"/>
            <a:ext cx="76962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79512" y="980728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Peso relativo y número  estimado de nuevos casos de cáncer en el mundo, 2012</a:t>
            </a:r>
            <a:endParaRPr lang="es-CR" dirty="0"/>
          </a:p>
        </p:txBody>
      </p:sp>
      <p:sp>
        <p:nvSpPr>
          <p:cNvPr id="7" name="6 CuadroTexto"/>
          <p:cNvSpPr txBox="1"/>
          <p:nvPr/>
        </p:nvSpPr>
        <p:spPr>
          <a:xfrm>
            <a:off x="7236296" y="5733256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World</a:t>
            </a:r>
            <a:r>
              <a:rPr lang="es-CR" sz="1100" dirty="0" smtClean="0"/>
              <a:t> </a:t>
            </a:r>
            <a:r>
              <a:rPr lang="es-CR" sz="1100" dirty="0" err="1" smtClean="0"/>
              <a:t>Report</a:t>
            </a:r>
            <a:r>
              <a:rPr lang="es-CR" sz="1100" dirty="0" smtClean="0"/>
              <a:t>, 2014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88640"/>
            <a:ext cx="62865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64960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395536" y="1124744"/>
            <a:ext cx="2160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Peso relativo y número estimado de muertes  por cáncer según sitio tumoral en el mundo, 2012</a:t>
            </a:r>
            <a:endParaRPr lang="es-CR" dirty="0"/>
          </a:p>
        </p:txBody>
      </p:sp>
      <p:sp>
        <p:nvSpPr>
          <p:cNvPr id="7" name="6 CuadroTexto"/>
          <p:cNvSpPr txBox="1"/>
          <p:nvPr/>
        </p:nvSpPr>
        <p:spPr>
          <a:xfrm>
            <a:off x="7236296" y="5733256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World</a:t>
            </a:r>
            <a:r>
              <a:rPr lang="es-CR" sz="1100" dirty="0" smtClean="0"/>
              <a:t> </a:t>
            </a:r>
            <a:r>
              <a:rPr lang="es-CR" sz="1100" dirty="0" err="1" smtClean="0"/>
              <a:t>Report</a:t>
            </a:r>
            <a:r>
              <a:rPr lang="es-CR" sz="1100" dirty="0" smtClean="0"/>
              <a:t>, 2014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25" y="332656"/>
            <a:ext cx="66198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72199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395536" y="1484784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Peso relativo y prevalencia de cáncer a 5 años en el mundo, según sitio tumoral</a:t>
            </a:r>
            <a:endParaRPr lang="es-CR" dirty="0"/>
          </a:p>
        </p:txBody>
      </p:sp>
      <p:sp>
        <p:nvSpPr>
          <p:cNvPr id="7" name="6 CuadroTexto"/>
          <p:cNvSpPr txBox="1"/>
          <p:nvPr/>
        </p:nvSpPr>
        <p:spPr>
          <a:xfrm>
            <a:off x="7236296" y="5733256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100" dirty="0" smtClean="0"/>
              <a:t>Fuente: </a:t>
            </a:r>
            <a:r>
              <a:rPr lang="es-CR" sz="1100" dirty="0" err="1" smtClean="0"/>
              <a:t>World</a:t>
            </a:r>
            <a:r>
              <a:rPr lang="es-CR" sz="1100" dirty="0" smtClean="0"/>
              <a:t> </a:t>
            </a:r>
            <a:r>
              <a:rPr lang="es-CR" sz="1100" dirty="0" err="1" smtClean="0"/>
              <a:t>Report</a:t>
            </a:r>
            <a:r>
              <a:rPr lang="es-CR" sz="1100" dirty="0" smtClean="0"/>
              <a:t>, 2014</a:t>
            </a:r>
            <a:endParaRPr lang="es-C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LANTILLA LOGO PROYECTO">
  <a:themeElements>
    <a:clrScheme name="Personalizado 10">
      <a:dk1>
        <a:srgbClr val="003E6C"/>
      </a:dk1>
      <a:lt1>
        <a:sysClr val="window" lastClr="FFFFFF"/>
      </a:lt1>
      <a:dk2>
        <a:srgbClr val="424456"/>
      </a:dk2>
      <a:lt2>
        <a:srgbClr val="DEDEDE"/>
      </a:lt2>
      <a:accent1>
        <a:srgbClr val="003E6C"/>
      </a:accent1>
      <a:accent2>
        <a:srgbClr val="003E6C"/>
      </a:accent2>
      <a:accent3>
        <a:srgbClr val="005390"/>
      </a:accent3>
      <a:accent4>
        <a:srgbClr val="FFFF00"/>
      </a:accent4>
      <a:accent5>
        <a:srgbClr val="FFC000"/>
      </a:accent5>
      <a:accent6>
        <a:srgbClr val="FFC000"/>
      </a:accent6>
      <a:hlink>
        <a:srgbClr val="003E6C"/>
      </a:hlink>
      <a:folHlink>
        <a:srgbClr val="FFC00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PLANTILLA LOGO PROYECTO</Template>
  <TotalTime>1540</TotalTime>
  <Words>1806</Words>
  <Application>Microsoft Office PowerPoint</Application>
  <PresentationFormat>Presentación en pantalla (4:3)</PresentationFormat>
  <Paragraphs>344</Paragraphs>
  <Slides>48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48</vt:i4>
      </vt:variant>
    </vt:vector>
  </HeadingPairs>
  <TitlesOfParts>
    <vt:vector size="50" baseType="lpstr">
      <vt:lpstr>PLANTILLA LOGO PROYECTO</vt:lpstr>
      <vt:lpstr>1_Tema de Office</vt:lpstr>
      <vt:lpstr>Diapositiva 1</vt:lpstr>
      <vt:lpstr>Mortalidad a nivel mundial</vt:lpstr>
      <vt:lpstr>Diapositiva 3</vt:lpstr>
      <vt:lpstr>Mortalidad en Costa Rica</vt:lpstr>
      <vt:lpstr>Diapositiva 5</vt:lpstr>
      <vt:lpstr>Diapositiva 6</vt:lpstr>
      <vt:lpstr>Diapositiva 7</vt:lpstr>
      <vt:lpstr>Diapositiva 8</vt:lpstr>
      <vt:lpstr>Diapositiva 9</vt:lpstr>
      <vt:lpstr>Diapositiva 10</vt:lpstr>
      <vt:lpstr>Incremento en la tasa de incidencia de cáncer en Costa Rica, tasas brutas x 100 mil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Estimación de incidencia</vt:lpstr>
      <vt:lpstr>Estimación de casos nuevos de cáncer en Costa Rica, 2013-2025</vt:lpstr>
      <vt:lpstr>CANCER EN MUJERES DE COSTA RICA</vt:lpstr>
      <vt:lpstr>Diapositiva 21</vt:lpstr>
      <vt:lpstr>Diapositiva 22</vt:lpstr>
      <vt:lpstr>Diapositiva 23</vt:lpstr>
      <vt:lpstr>Diapositiva 24</vt:lpstr>
      <vt:lpstr>CÁNCER EN HOMBRES DE COSTA RICA</vt:lpstr>
      <vt:lpstr>Diapositiva 26</vt:lpstr>
      <vt:lpstr>Diapositiva 27</vt:lpstr>
      <vt:lpstr>Diapositiva 28</vt:lpstr>
      <vt:lpstr>Diapositiva 29</vt:lpstr>
      <vt:lpstr>AVAD según enfermedad, según año, Costa Rica, 1990-2010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ajcalder</dc:creator>
  <cp:lastModifiedBy>Alejandro Calderón Céspedes</cp:lastModifiedBy>
  <cp:revision>126</cp:revision>
  <dcterms:created xsi:type="dcterms:W3CDTF">2012-07-13T17:20:34Z</dcterms:created>
  <dcterms:modified xsi:type="dcterms:W3CDTF">2015-08-21T15:10:38Z</dcterms:modified>
</cp:coreProperties>
</file>